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257" r:id="rId3"/>
    <p:sldId id="275" r:id="rId4"/>
    <p:sldId id="276" r:id="rId5"/>
    <p:sldId id="303" r:id="rId6"/>
    <p:sldId id="305" r:id="rId7"/>
    <p:sldId id="279" r:id="rId8"/>
    <p:sldId id="287" r:id="rId9"/>
    <p:sldId id="388" r:id="rId10"/>
    <p:sldId id="309" r:id="rId11"/>
    <p:sldId id="312" r:id="rId12"/>
    <p:sldId id="316" r:id="rId13"/>
    <p:sldId id="317" r:id="rId14"/>
    <p:sldId id="289" r:id="rId15"/>
    <p:sldId id="314" r:id="rId16"/>
    <p:sldId id="315" r:id="rId17"/>
    <p:sldId id="323" r:id="rId18"/>
    <p:sldId id="324" r:id="rId19"/>
    <p:sldId id="291" r:id="rId20"/>
    <p:sldId id="383" r:id="rId21"/>
    <p:sldId id="325" r:id="rId22"/>
    <p:sldId id="326" r:id="rId23"/>
    <p:sldId id="327" r:id="rId24"/>
    <p:sldId id="329" r:id="rId25"/>
    <p:sldId id="334" r:id="rId26"/>
    <p:sldId id="333" r:id="rId27"/>
    <p:sldId id="335" r:id="rId28"/>
    <p:sldId id="336" r:id="rId29"/>
    <p:sldId id="338" r:id="rId30"/>
    <p:sldId id="330" r:id="rId31"/>
    <p:sldId id="339" r:id="rId32"/>
    <p:sldId id="340" r:id="rId33"/>
    <p:sldId id="364" r:id="rId34"/>
    <p:sldId id="389" r:id="rId35"/>
    <p:sldId id="310" r:id="rId36"/>
    <p:sldId id="347" r:id="rId37"/>
    <p:sldId id="348" r:id="rId38"/>
    <p:sldId id="350" r:id="rId39"/>
    <p:sldId id="345" r:id="rId40"/>
    <p:sldId id="346" r:id="rId41"/>
    <p:sldId id="353" r:id="rId42"/>
    <p:sldId id="354" r:id="rId43"/>
    <p:sldId id="386" r:id="rId44"/>
    <p:sldId id="355" r:id="rId45"/>
    <p:sldId id="361" r:id="rId46"/>
    <p:sldId id="356" r:id="rId47"/>
    <p:sldId id="387" r:id="rId48"/>
    <p:sldId id="357" r:id="rId49"/>
    <p:sldId id="358" r:id="rId50"/>
    <p:sldId id="359" r:id="rId51"/>
    <p:sldId id="362" r:id="rId52"/>
    <p:sldId id="360" r:id="rId53"/>
    <p:sldId id="367" r:id="rId54"/>
    <p:sldId id="363" r:id="rId55"/>
    <p:sldId id="365" r:id="rId56"/>
    <p:sldId id="366" r:id="rId57"/>
    <p:sldId id="368" r:id="rId58"/>
    <p:sldId id="369" r:id="rId59"/>
    <p:sldId id="390" r:id="rId60"/>
    <p:sldId id="311" r:id="rId61"/>
    <p:sldId id="349" r:id="rId62"/>
    <p:sldId id="370" r:id="rId63"/>
    <p:sldId id="371" r:id="rId64"/>
    <p:sldId id="372" r:id="rId65"/>
    <p:sldId id="373" r:id="rId66"/>
    <p:sldId id="391" r:id="rId67"/>
    <p:sldId id="375" r:id="rId68"/>
    <p:sldId id="377" r:id="rId69"/>
    <p:sldId id="378" r:id="rId70"/>
    <p:sldId id="376" r:id="rId71"/>
    <p:sldId id="393" r:id="rId72"/>
    <p:sldId id="379" r:id="rId73"/>
    <p:sldId id="394" r:id="rId74"/>
    <p:sldId id="381" r:id="rId75"/>
  </p:sldIdLst>
  <p:sldSz cx="12198350" cy="6858000"/>
  <p:notesSz cx="9601200" cy="7315200"/>
  <p:custDataLst>
    <p:tags r:id="rId78"/>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305" userDrawn="1">
          <p15:clr>
            <a:srgbClr val="A4A3A4"/>
          </p15:clr>
        </p15:guide>
        <p15:guide id="2" pos="30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ta da Microsoft" initials="CdM" lastIdx="5" clrIdx="0">
    <p:extLst>
      <p:ext uri="{19B8F6BF-5375-455C-9EA6-DF929625EA0E}">
        <p15:presenceInfo xmlns:p15="http://schemas.microsoft.com/office/powerpoint/2012/main" userId="eacfe491c16054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94AB"/>
    <a:srgbClr val="FFC000"/>
    <a:srgbClr val="FF0000"/>
    <a:srgbClr val="00B050"/>
    <a:srgbClr val="CCCCCC"/>
    <a:srgbClr val="00F300"/>
    <a:srgbClr val="8FA534"/>
    <a:srgbClr val="001158"/>
    <a:srgbClr val="9FC589"/>
    <a:srgbClr val="BE7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9" autoAdjust="0"/>
    <p:restoredTop sz="77346" autoAdjust="0"/>
  </p:normalViewPr>
  <p:slideViewPr>
    <p:cSldViewPr>
      <p:cViewPr varScale="1">
        <p:scale>
          <a:sx n="73" d="100"/>
          <a:sy n="73" d="100"/>
        </p:scale>
        <p:origin x="1302" y="72"/>
      </p:cViewPr>
      <p:guideLst>
        <p:guide orient="horz" pos="2160"/>
        <p:guide pos="3842"/>
      </p:guideLst>
    </p:cSldViewPr>
  </p:slideViewPr>
  <p:outlineViewPr>
    <p:cViewPr>
      <p:scale>
        <a:sx n="33" d="100"/>
        <a:sy n="33" d="100"/>
      </p:scale>
      <p:origin x="0" y="-18197"/>
    </p:cViewPr>
  </p:outlineViewPr>
  <p:notesTextViewPr>
    <p:cViewPr>
      <p:scale>
        <a:sx n="3" d="2"/>
        <a:sy n="3" d="2"/>
      </p:scale>
      <p:origin x="0" y="0"/>
    </p:cViewPr>
  </p:notesTextViewPr>
  <p:notesViewPr>
    <p:cSldViewPr>
      <p:cViewPr varScale="1">
        <p:scale>
          <a:sx n="101" d="100"/>
          <a:sy n="101" d="100"/>
        </p:scale>
        <p:origin x="-3528" y="-90"/>
      </p:cViewPr>
      <p:guideLst>
        <p:guide orient="horz" pos="2305"/>
        <p:guide pos="30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5438458" y="0"/>
            <a:ext cx="4160520" cy="365760"/>
          </a:xfrm>
          <a:prstGeom prst="rect">
            <a:avLst/>
          </a:prstGeom>
        </p:spPr>
        <p:txBody>
          <a:bodyPr vert="horz" lIns="91440" tIns="45720" rIns="91440" bIns="45720" rtlCol="0"/>
          <a:lstStyle>
            <a:lvl1pPr algn="r">
              <a:defRPr sz="1200"/>
            </a:lvl1pPr>
          </a:lstStyle>
          <a:p>
            <a:fld id="{4F068446-54CF-4267-A5BD-FA01909E96A2}" type="datetimeFigureOut">
              <a:rPr lang="nl-NL" smtClean="0"/>
              <a:t>7-5-2023</a:t>
            </a:fld>
            <a:endParaRPr lang="nl-NL"/>
          </a:p>
        </p:txBody>
      </p:sp>
      <p:sp>
        <p:nvSpPr>
          <p:cNvPr id="4" name="Footer Placeholder 3"/>
          <p:cNvSpPr>
            <a:spLocks noGrp="1"/>
          </p:cNvSpPr>
          <p:nvPr>
            <p:ph type="ftr" sz="quarter" idx="2"/>
          </p:nvPr>
        </p:nvSpPr>
        <p:spPr>
          <a:xfrm>
            <a:off x="0" y="6948170"/>
            <a:ext cx="4160520" cy="36576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5438458" y="6948170"/>
            <a:ext cx="4160520" cy="36576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438458" y="0"/>
            <a:ext cx="4160520" cy="365760"/>
          </a:xfrm>
          <a:prstGeom prst="rect">
            <a:avLst/>
          </a:prstGeom>
        </p:spPr>
        <p:txBody>
          <a:bodyPr vert="horz" lIns="91440" tIns="45720" rIns="91440" bIns="45720" rtlCol="0"/>
          <a:lstStyle>
            <a:lvl1pPr algn="r">
              <a:defRPr sz="1200"/>
            </a:lvl1pPr>
          </a:lstStyle>
          <a:p>
            <a:fld id="{35698784-F1F2-4D71-B346-94F94D5EBAA2}" type="datetimeFigureOut">
              <a:rPr lang="nl-NL" smtClean="0"/>
              <a:t>7-5-2023</a:t>
            </a:fld>
            <a:endParaRPr lang="nl-NL"/>
          </a:p>
        </p:txBody>
      </p:sp>
      <p:sp>
        <p:nvSpPr>
          <p:cNvPr id="4" name="Tijdelijke aanduiding voor dia-afbeelding 3"/>
          <p:cNvSpPr>
            <a:spLocks noGrp="1" noRot="1" noChangeAspect="1"/>
          </p:cNvSpPr>
          <p:nvPr>
            <p:ph type="sldImg" idx="2"/>
          </p:nvPr>
        </p:nvSpPr>
        <p:spPr>
          <a:xfrm>
            <a:off x="2363788" y="549275"/>
            <a:ext cx="4873625" cy="2741613"/>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60120" y="3474721"/>
            <a:ext cx="7680960" cy="329184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948170"/>
            <a:ext cx="4160520" cy="36576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438458" y="6948170"/>
            <a:ext cx="4160520" cy="36576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G</a:t>
            </a:r>
            <a:r>
              <a:rPr lang="nl-NL" baseline="0" dirty="0"/>
              <a:t>ood morning everyone, thanks for joining the defense of my </a:t>
            </a:r>
            <a:r>
              <a:rPr lang="nl-NL" baseline="0"/>
              <a:t>PhD Thesis </a:t>
            </a:r>
            <a:r>
              <a:rPr lang="nl-NL" baseline="0" dirty="0"/>
              <a:t>entitled “Learning finite state machine models of evolving systems”.</a:t>
            </a:r>
            <a:br>
              <a:rPr lang="nl-NL" baseline="0" dirty="0"/>
            </a:br>
            <a:br>
              <a:rPr lang="nl-NL" baseline="0" dirty="0"/>
            </a:br>
            <a:r>
              <a:rPr lang="nl-NL" baseline="0" dirty="0"/>
              <a:t>In this presentation, I show the result of my four-years PhD project under the supervision of Adenilso Simao from the University of Sao Paulo and Mohammad Mousavi from the University of Leicester.</a:t>
            </a:r>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In this first</a:t>
            </a:r>
            <a:r>
              <a:rPr lang="en-GB" baseline="0" dirty="0"/>
              <a:t> objective, t</a:t>
            </a:r>
            <a:r>
              <a:rPr lang="en-GB" dirty="0"/>
              <a:t>wo facts should be noticed:</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360170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It turns</a:t>
            </a:r>
            <a:r>
              <a:rPr lang="en-GB" baseline="0" dirty="0"/>
              <a:t> out that traditional model learning algorithms start from scratch</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19</a:t>
            </a:fld>
            <a:endParaRPr lang="nl-NL"/>
          </a:p>
        </p:txBody>
      </p:sp>
    </p:spTree>
    <p:extLst>
      <p:ext uri="{BB962C8B-B14F-4D97-AF65-F5344CB8AC3E}">
        <p14:creationId xmlns:p14="http://schemas.microsoft.com/office/powerpoint/2010/main" val="850711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478725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Here we have an example…</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959122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partial-Dynamic L∗ M algorithm searches for deprecated separating sequences 3</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25</a:t>
            </a:fld>
            <a:endParaRPr lang="nl-NL"/>
          </a:p>
        </p:txBody>
      </p:sp>
    </p:spTree>
    <p:extLst>
      <p:ext uri="{BB962C8B-B14F-4D97-AF65-F5344CB8AC3E}">
        <p14:creationId xmlns:p14="http://schemas.microsoft.com/office/powerpoint/2010/main" val="687858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L ∗ M algorithm starts from reused transfer and separating sequences to reach and distinguish more states than in the traditional setup (i.e., initial state only) 4</a:t>
            </a:r>
            <a:br>
              <a:rPr lang="en-US" dirty="0"/>
            </a:br>
            <a:br>
              <a:rPr lang="en-US" dirty="0"/>
            </a:br>
            <a:r>
              <a:rPr lang="en-US" dirty="0"/>
              <a:t>We use the subsets of reused sequences as the initial setup for model learning</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1491176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30</a:t>
            </a:fld>
            <a:endParaRPr lang="nl-NL"/>
          </a:p>
        </p:txBody>
      </p:sp>
    </p:spTree>
    <p:extLst>
      <p:ext uri="{BB962C8B-B14F-4D97-AF65-F5344CB8AC3E}">
        <p14:creationId xmlns:p14="http://schemas.microsoft.com/office/powerpoint/2010/main" val="2625619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calculated the temporal distance (in years) for all pairs of versions </a:t>
            </a:r>
          </a:p>
          <a:p>
            <a:pPr marL="171450" indent="-171450">
              <a:buFont typeface="Arial" panose="020B0604020202020204" pitchFamily="34" charset="0"/>
              <a:buChar char="•"/>
            </a:pPr>
            <a:r>
              <a:rPr lang="en-US" dirty="0"/>
              <a:t>We learnt models for all pairs of versions and precedents (given their release dates) </a:t>
            </a:r>
          </a:p>
          <a:p>
            <a:pPr marL="171450" lvl="0" indent="-171450">
              <a:buFont typeface="Arial" panose="020B0604020202020204" pitchFamily="34" charset="0"/>
              <a:buChar char="•"/>
            </a:pPr>
            <a:r>
              <a:rPr lang="en-US" dirty="0"/>
              <a:t>We measured the numbers of MQs and EQs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31</a:t>
            </a:fld>
            <a:endParaRPr lang="nl-NL"/>
          </a:p>
        </p:txBody>
      </p:sp>
    </p:spTree>
    <p:extLst>
      <p:ext uri="{BB962C8B-B14F-4D97-AF65-F5344CB8AC3E}">
        <p14:creationId xmlns:p14="http://schemas.microsoft.com/office/powerpoint/2010/main" val="12630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116413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1921023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First,</a:t>
            </a:r>
            <a:r>
              <a:rPr lang="en-GB" baseline="0" dirty="0"/>
              <a:t> I will </a:t>
            </a:r>
            <a:r>
              <a:rPr lang="en-GB" dirty="0"/>
              <a:t>introduce the context and the research problem addressed</a:t>
            </a:r>
            <a:r>
              <a:rPr lang="en-GB" baseline="0" dirty="0"/>
              <a:t> in my PhD.</a:t>
            </a:r>
            <a:br>
              <a:rPr lang="en-GB" baseline="0" dirty="0"/>
            </a:br>
            <a:br>
              <a:rPr lang="en-GB" baseline="0" dirty="0"/>
            </a:br>
            <a:r>
              <a:rPr lang="en-GB" baseline="0" dirty="0"/>
              <a:t>Next, I will detail the three research objectives of my Thesis, namely: </a:t>
            </a:r>
          </a:p>
          <a:p>
            <a:pPr marL="171450" indent="-171450">
              <a:buFont typeface="Arial" panose="020B0604020202020204" pitchFamily="34" charset="0"/>
              <a:buChar char="•"/>
            </a:pPr>
            <a:r>
              <a:rPr lang="en-GB" baseline="0" dirty="0"/>
              <a:t>Learning to reuse, </a:t>
            </a:r>
          </a:p>
          <a:p>
            <a:pPr marL="171450" indent="-171450">
              <a:buFont typeface="Arial" panose="020B0604020202020204" pitchFamily="34" charset="0"/>
              <a:buChar char="•"/>
            </a:pPr>
            <a:r>
              <a:rPr lang="en-GB" baseline="0" dirty="0"/>
              <a:t>Learning from difference, and </a:t>
            </a:r>
          </a:p>
          <a:p>
            <a:pPr marL="171450" indent="-171450">
              <a:buFont typeface="Arial" panose="020B0604020202020204" pitchFamily="34" charset="0"/>
              <a:buChar char="•"/>
            </a:pPr>
            <a:r>
              <a:rPr lang="en-GB" baseline="0" dirty="0"/>
              <a:t>Learning by Sampling</a:t>
            </a:r>
          </a:p>
          <a:p>
            <a:pPr marL="0" indent="0">
              <a:buFont typeface="Arial" panose="020B0604020202020204" pitchFamily="34" charset="0"/>
              <a:buNone/>
            </a:pPr>
            <a:endParaRPr lang="en-GB" baseline="0" dirty="0"/>
          </a:p>
          <a:p>
            <a:pPr marL="0" indent="0">
              <a:buFont typeface="Arial" panose="020B0604020202020204" pitchFamily="34" charset="0"/>
              <a:buNone/>
            </a:pPr>
            <a:r>
              <a:rPr lang="en-GB" baseline="0" dirty="0"/>
              <a:t>Finally, I will conclude this presentation with the final remarks and a few future work that can be further investigated.</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96244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55904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35</a:t>
            </a:fld>
            <a:endParaRPr lang="nl-NL"/>
          </a:p>
        </p:txBody>
      </p:sp>
    </p:spTree>
    <p:extLst>
      <p:ext uri="{BB962C8B-B14F-4D97-AF65-F5344CB8AC3E}">
        <p14:creationId xmlns:p14="http://schemas.microsoft.com/office/powerpoint/2010/main" val="2464231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38</a:t>
            </a:fld>
            <a:endParaRPr lang="nl-NL"/>
          </a:p>
        </p:txBody>
      </p:sp>
    </p:spTree>
    <p:extLst>
      <p:ext uri="{BB962C8B-B14F-4D97-AF65-F5344CB8AC3E}">
        <p14:creationId xmlns:p14="http://schemas.microsoft.com/office/powerpoint/2010/main" val="87660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40</a:t>
            </a:fld>
            <a:endParaRPr lang="nl-NL"/>
          </a:p>
        </p:txBody>
      </p:sp>
    </p:spTree>
    <p:extLst>
      <p:ext uri="{BB962C8B-B14F-4D97-AF65-F5344CB8AC3E}">
        <p14:creationId xmlns:p14="http://schemas.microsoft.com/office/powerpoint/2010/main" val="2624417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42</a:t>
            </a:fld>
            <a:endParaRPr lang="nl-NL"/>
          </a:p>
        </p:txBody>
      </p:sp>
    </p:spTree>
    <p:extLst>
      <p:ext uri="{BB962C8B-B14F-4D97-AF65-F5344CB8AC3E}">
        <p14:creationId xmlns:p14="http://schemas.microsoft.com/office/powerpoint/2010/main" val="3949105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State-based model</a:t>
            </a:r>
            <a:r>
              <a:rPr lang="en-GB" baseline="0" dirty="0"/>
              <a:t> comparison provides an approach to </a:t>
            </a:r>
            <a:r>
              <a:rPr lang="pt-BR" sz="1200" b="0" i="0" u="none" strike="noStrike" kern="1200" baseline="0" dirty="0">
                <a:solidFill>
                  <a:schemeClr val="tx1"/>
                </a:solidFill>
                <a:latin typeface="+mn-lt"/>
                <a:ea typeface="+mn-ea"/>
                <a:cs typeface="+mn-cs"/>
              </a:rPr>
              <a:t>compare </a:t>
            </a:r>
            <a:r>
              <a:rPr lang="pt-BR" sz="1200" b="0" i="0" u="none" strike="noStrike" kern="1200" baseline="0" dirty="0" err="1">
                <a:solidFill>
                  <a:schemeClr val="tx1"/>
                </a:solidFill>
                <a:latin typeface="+mn-lt"/>
                <a:ea typeface="+mn-ea"/>
                <a:cs typeface="+mn-cs"/>
              </a:rPr>
              <a:t>state-based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models</a:t>
            </a:r>
            <a:r>
              <a:rPr lang="pt-BR" sz="1200" b="0" i="0" u="none" strike="noStrike" kern="1200" baseline="0" dirty="0">
                <a:solidFill>
                  <a:schemeClr val="tx1"/>
                </a:solidFill>
                <a:latin typeface="+mn-lt"/>
                <a:ea typeface="+mn-ea"/>
                <a:cs typeface="+mn-cs"/>
              </a:rPr>
              <a:t> in </a:t>
            </a:r>
            <a:r>
              <a:rPr lang="pt-BR" sz="1200" b="0" i="0" u="none" strike="noStrike" kern="1200" baseline="0" dirty="0" err="1">
                <a:solidFill>
                  <a:schemeClr val="tx1"/>
                </a:solidFill>
                <a:latin typeface="+mn-lt"/>
                <a:ea typeface="+mn-ea"/>
                <a:cs typeface="+mn-cs"/>
              </a:rPr>
              <a:t>terms</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of</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the</a:t>
            </a:r>
            <a:r>
              <a:rPr lang="pt-BR"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actual added, removed and common states and transitions that govern the behavior.</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43</a:t>
            </a:fld>
            <a:endParaRPr lang="nl-NL"/>
          </a:p>
        </p:txBody>
      </p:sp>
    </p:spTree>
    <p:extLst>
      <p:ext uri="{BB962C8B-B14F-4D97-AF65-F5344CB8AC3E}">
        <p14:creationId xmlns:p14="http://schemas.microsoft.com/office/powerpoint/2010/main" val="1507072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44</a:t>
            </a:fld>
            <a:endParaRPr lang="nl-NL"/>
          </a:p>
        </p:txBody>
      </p:sp>
    </p:spTree>
    <p:extLst>
      <p:ext uri="{BB962C8B-B14F-4D97-AF65-F5344CB8AC3E}">
        <p14:creationId xmlns:p14="http://schemas.microsoft.com/office/powerpoint/2010/main" val="105893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Size of products </a:t>
            </a:r>
            <a:r>
              <a:rPr lang="en-GB" dirty="0">
                <a:sym typeface="Wingdings" panose="05000000000000000000" pitchFamily="2" charset="2"/>
              </a:rPr>
              <a:t> </a:t>
            </a:r>
            <a:r>
              <a:rPr lang="pt-BR" sz="1200" b="0" i="0" kern="1200" dirty="0" err="1">
                <a:solidFill>
                  <a:schemeClr val="tx1"/>
                </a:solidFill>
                <a:effectLst/>
                <a:latin typeface="+mn-lt"/>
                <a:ea typeface="+mn-ea"/>
                <a:cs typeface="+mn-cs"/>
              </a:rPr>
              <a:t>number</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of</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transitions</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and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number</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of</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states</a:t>
            </a:r>
            <a:endParaRPr lang="pt-BR"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Configuration</a:t>
            </a:r>
            <a:r>
              <a:rPr lang="en-GB" sz="1200" b="0" i="0" kern="1200" baseline="0" dirty="0">
                <a:solidFill>
                  <a:schemeClr val="tx1"/>
                </a:solidFill>
                <a:effectLst/>
                <a:latin typeface="+mn-lt"/>
                <a:ea typeface="+mn-ea"/>
                <a:cs typeface="+mn-cs"/>
              </a:rPr>
              <a:t> similarity </a:t>
            </a:r>
            <a:r>
              <a:rPr lang="en-GB" sz="1200" b="0" i="0" kern="1200" baseline="0" dirty="0">
                <a:solidFill>
                  <a:schemeClr val="tx1"/>
                </a:solidFill>
                <a:effectLst/>
                <a:latin typeface="+mn-lt"/>
                <a:ea typeface="+mn-ea"/>
                <a:cs typeface="+mn-cs"/>
                <a:sym typeface="Wingdings" panose="05000000000000000000" pitchFamily="2" charset="2"/>
              </a:rPr>
              <a:t> </a:t>
            </a:r>
            <a:r>
              <a:rPr lang="pt-BR" sz="1200" b="0" i="0" kern="1200" dirty="0" err="1">
                <a:solidFill>
                  <a:schemeClr val="tx1"/>
                </a:solidFill>
                <a:effectLst/>
                <a:latin typeface="+mn-lt"/>
                <a:ea typeface="+mn-ea"/>
                <a:cs typeface="+mn-cs"/>
              </a:rPr>
              <a:t>Hamming</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distance</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betweenproduct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configurations</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FeatureIDE</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50</a:t>
            </a:fld>
            <a:endParaRPr lang="nl-NL"/>
          </a:p>
        </p:txBody>
      </p:sp>
    </p:spTree>
    <p:extLst>
      <p:ext uri="{BB962C8B-B14F-4D97-AF65-F5344CB8AC3E}">
        <p14:creationId xmlns:p14="http://schemas.microsoft.com/office/powerpoint/2010/main" val="328814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51</a:t>
            </a:fld>
            <a:endParaRPr lang="nl-NL"/>
          </a:p>
        </p:txBody>
      </p:sp>
    </p:spTree>
    <p:extLst>
      <p:ext uri="{BB962C8B-B14F-4D97-AF65-F5344CB8AC3E}">
        <p14:creationId xmlns:p14="http://schemas.microsoft.com/office/powerpoint/2010/main" val="2342473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of these models were originally designed as FTS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a:t>
            </a:r>
            <a:r>
              <a:rPr lang="en-US" baseline="0" dirty="0"/>
              <a:t> models </a:t>
            </a:r>
            <a:r>
              <a:rPr lang="en-US" dirty="0"/>
              <a:t>were made available in a “collection of examples of FTS“ that has been widely used in</a:t>
            </a:r>
            <a:r>
              <a:rPr lang="en-US" baseline="0" dirty="0"/>
              <a:t> studies on Family-based analysis of SPLs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a:t>
            </a:r>
            <a:r>
              <a:rPr lang="en-US" baseline="0" dirty="0"/>
              <a:t> transcribed them from FTSs to FFSMs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Particularly, the AEROUC5 is an example of FTS inspired by a realistic model from the avionic domain (it is an </a:t>
            </a:r>
            <a:r>
              <a:rPr lang="en-US" dirty="0"/>
              <a:t>industrial situational awareness system for helicopters)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52</a:t>
            </a:fld>
            <a:endParaRPr lang="nl-NL"/>
          </a:p>
        </p:txBody>
      </p:sp>
    </p:spTree>
    <p:extLst>
      <p:ext uri="{BB962C8B-B14F-4D97-AF65-F5344CB8AC3E}">
        <p14:creationId xmlns:p14="http://schemas.microsoft.com/office/powerpoint/2010/main" val="73590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Essentially, my PhD project is </a:t>
            </a:r>
            <a:r>
              <a:rPr lang="en-GB" baseline="0" dirty="0"/>
              <a:t>motivated in two software engineering principles:</a:t>
            </a:r>
          </a:p>
          <a:p>
            <a:endParaRPr lang="en-GB" baseline="0" dirty="0"/>
          </a:p>
          <a:p>
            <a:r>
              <a:rPr lang="en-GB" b="1" baseline="0" dirty="0"/>
              <a:t>Maintenance</a:t>
            </a:r>
            <a:r>
              <a:rPr lang="en-GB" baseline="0" dirty="0"/>
              <a:t>, that is the process of implementing …</a:t>
            </a:r>
          </a:p>
          <a:p>
            <a:endParaRPr lang="en-GB" baseline="0" dirty="0"/>
          </a:p>
          <a:p>
            <a:r>
              <a:rPr lang="en-GB" b="1" baseline="0" dirty="0"/>
              <a:t>Evolution</a:t>
            </a:r>
            <a:r>
              <a:rPr lang="en-GB" baseline="0" dirty="0"/>
              <a:t>, which states that…</a:t>
            </a:r>
            <a:br>
              <a:rPr lang="en-GB" baseline="0" dirty="0"/>
            </a:b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2305831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53</a:t>
            </a:fld>
            <a:endParaRPr lang="nl-NL"/>
          </a:p>
        </p:txBody>
      </p:sp>
    </p:spTree>
    <p:extLst>
      <p:ext uri="{BB962C8B-B14F-4D97-AF65-F5344CB8AC3E}">
        <p14:creationId xmlns:p14="http://schemas.microsoft.com/office/powerpoint/2010/main" val="1657613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red, we have the original size of the hand-crafted FFSMs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54</a:t>
            </a:fld>
            <a:endParaRPr lang="nl-NL"/>
          </a:p>
        </p:txBody>
      </p:sp>
    </p:spTree>
    <p:extLst>
      <p:ext uri="{BB962C8B-B14F-4D97-AF65-F5344CB8AC3E}">
        <p14:creationId xmlns:p14="http://schemas.microsoft.com/office/powerpoint/2010/main" val="1126425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red, we have the original size of the hand-crafted FFSMs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55</a:t>
            </a:fld>
            <a:endParaRPr lang="nl-NL"/>
          </a:p>
        </p:txBody>
      </p:sp>
    </p:spTree>
    <p:extLst>
      <p:ext uri="{BB962C8B-B14F-4D97-AF65-F5344CB8AC3E}">
        <p14:creationId xmlns:p14="http://schemas.microsoft.com/office/powerpoint/2010/main" val="3990383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red, we have the original size of the hand-crafted FFSMs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56</a:t>
            </a:fld>
            <a:endParaRPr lang="nl-NL"/>
          </a:p>
        </p:txBody>
      </p:sp>
    </p:spTree>
    <p:extLst>
      <p:ext uri="{BB962C8B-B14F-4D97-AF65-F5344CB8AC3E}">
        <p14:creationId xmlns:p14="http://schemas.microsoft.com/office/powerpoint/2010/main" val="2144762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red, we have the original size of the hand-crafted FFSMs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57</a:t>
            </a:fld>
            <a:endParaRPr lang="nl-NL"/>
          </a:p>
        </p:txBody>
      </p:sp>
    </p:spTree>
    <p:extLst>
      <p:ext uri="{BB962C8B-B14F-4D97-AF65-F5344CB8AC3E}">
        <p14:creationId xmlns:p14="http://schemas.microsoft.com/office/powerpoint/2010/main" val="3015361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58</a:t>
            </a:fld>
            <a:endParaRPr lang="nl-NL"/>
          </a:p>
        </p:txBody>
      </p:sp>
    </p:spTree>
    <p:extLst>
      <p:ext uri="{BB962C8B-B14F-4D97-AF65-F5344CB8AC3E}">
        <p14:creationId xmlns:p14="http://schemas.microsoft.com/office/powerpoint/2010/main" val="3955710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59</a:t>
            </a:fld>
            <a:endParaRPr lang="nl-NL"/>
          </a:p>
        </p:txBody>
      </p:sp>
    </p:spTree>
    <p:extLst>
      <p:ext uri="{BB962C8B-B14F-4D97-AF65-F5344CB8AC3E}">
        <p14:creationId xmlns:p14="http://schemas.microsoft.com/office/powerpoint/2010/main" val="888686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63</a:t>
            </a:fld>
            <a:endParaRPr lang="nl-NL"/>
          </a:p>
        </p:txBody>
      </p:sp>
    </p:spTree>
    <p:extLst>
      <p:ext uri="{BB962C8B-B14F-4D97-AF65-F5344CB8AC3E}">
        <p14:creationId xmlns:p14="http://schemas.microsoft.com/office/powerpoint/2010/main" val="1907080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65</a:t>
            </a:fld>
            <a:endParaRPr lang="nl-NL"/>
          </a:p>
        </p:txBody>
      </p:sp>
    </p:spTree>
    <p:extLst>
      <p:ext uri="{BB962C8B-B14F-4D97-AF65-F5344CB8AC3E}">
        <p14:creationId xmlns:p14="http://schemas.microsoft.com/office/powerpoint/2010/main" val="3062377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of these models were originally designed as FTS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a:t>
            </a:r>
            <a:r>
              <a:rPr lang="en-US" baseline="0" dirty="0"/>
              <a:t> models </a:t>
            </a:r>
            <a:r>
              <a:rPr lang="en-US" dirty="0"/>
              <a:t>were made available in a “collection of examples of FTS“ that has been widely used in</a:t>
            </a:r>
            <a:r>
              <a:rPr lang="en-US" baseline="0" dirty="0"/>
              <a:t> studies on Family-based analysis of SPLs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a:t>
            </a:r>
            <a:r>
              <a:rPr lang="en-US" baseline="0" dirty="0"/>
              <a:t> transcribed them from FTSs to FFSMs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Particularly, the AEROUC5 is an example of FTS inspired by a realistic model from the avionic domain (it is an </a:t>
            </a:r>
            <a:r>
              <a:rPr lang="en-US" dirty="0"/>
              <a:t>industrial situational awareness system for helicopters)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66</a:t>
            </a:fld>
            <a:endParaRPr lang="nl-NL"/>
          </a:p>
        </p:txBody>
      </p:sp>
    </p:spTree>
    <p:extLst>
      <p:ext uri="{BB962C8B-B14F-4D97-AF65-F5344CB8AC3E}">
        <p14:creationId xmlns:p14="http://schemas.microsoft.com/office/powerpoint/2010/main" val="293594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baseline="0" dirty="0"/>
              <a:t>These principles aid changes in software projects</a:t>
            </a:r>
          </a:p>
          <a:p>
            <a:br>
              <a:rPr lang="en-GB" baseline="0" dirty="0"/>
            </a:br>
            <a:r>
              <a:rPr lang="en-GB" baseline="0" dirty="0"/>
              <a:t>“</a:t>
            </a:r>
            <a:r>
              <a:rPr lang="en-GB" dirty="0"/>
              <a:t>over time”,</a:t>
            </a:r>
            <a:r>
              <a:rPr lang="en-GB" baseline="0" dirty="0"/>
              <a:t> in terms of new versions; </a:t>
            </a:r>
            <a:br>
              <a:rPr lang="en-GB" baseline="0" dirty="0"/>
            </a:br>
            <a:br>
              <a:rPr lang="en-GB" baseline="0" dirty="0"/>
            </a:br>
            <a:r>
              <a:rPr lang="en-GB" baseline="0" dirty="0"/>
              <a:t>and</a:t>
            </a:r>
            <a:br>
              <a:rPr lang="en-GB" baseline="0" dirty="0"/>
            </a:br>
            <a:br>
              <a:rPr lang="en-GB" baseline="0" dirty="0"/>
            </a:br>
            <a:r>
              <a:rPr lang="en-GB" baseline="0" dirty="0"/>
              <a:t>“in space”, if different configurations are needed to satisfy the requirements of different user profiles or software platforms.</a:t>
            </a:r>
            <a:br>
              <a:rPr lang="en-GB" baseline="0" dirty="0"/>
            </a:br>
            <a:br>
              <a:rPr lang="en-GB" baseline="0" dirty="0"/>
            </a:br>
            <a:r>
              <a:rPr lang="en-GB" baseline="0" dirty="0"/>
              <a:t>Additionally, they also require special attention as every modification opens opportunities for mistakes that may compromise software quality.</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3661471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67</a:t>
            </a:fld>
            <a:endParaRPr lang="nl-NL"/>
          </a:p>
        </p:txBody>
      </p:sp>
    </p:spTree>
    <p:extLst>
      <p:ext uri="{BB962C8B-B14F-4D97-AF65-F5344CB8AC3E}">
        <p14:creationId xmlns:p14="http://schemas.microsoft.com/office/powerpoint/2010/main" val="949264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68</a:t>
            </a:fld>
            <a:endParaRPr lang="nl-NL"/>
          </a:p>
        </p:txBody>
      </p:sp>
    </p:spTree>
    <p:extLst>
      <p:ext uri="{BB962C8B-B14F-4D97-AF65-F5344CB8AC3E}">
        <p14:creationId xmlns:p14="http://schemas.microsoft.com/office/powerpoint/2010/main" val="3536985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70</a:t>
            </a:fld>
            <a:endParaRPr lang="nl-NL"/>
          </a:p>
        </p:txBody>
      </p:sp>
    </p:spTree>
    <p:extLst>
      <p:ext uri="{BB962C8B-B14F-4D97-AF65-F5344CB8AC3E}">
        <p14:creationId xmlns:p14="http://schemas.microsoft.com/office/powerpoint/2010/main" val="175963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71</a:t>
            </a:fld>
            <a:endParaRPr lang="nl-NL"/>
          </a:p>
        </p:txBody>
      </p:sp>
    </p:spTree>
    <p:extLst>
      <p:ext uri="{BB962C8B-B14F-4D97-AF65-F5344CB8AC3E}">
        <p14:creationId xmlns:p14="http://schemas.microsoft.com/office/powerpoint/2010/main" val="3471856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73</a:t>
            </a:fld>
            <a:endParaRPr lang="nl-NL"/>
          </a:p>
        </p:txBody>
      </p:sp>
    </p:spTree>
    <p:extLst>
      <p:ext uri="{BB962C8B-B14F-4D97-AF65-F5344CB8AC3E}">
        <p14:creationId xmlns:p14="http://schemas.microsoft.com/office/powerpoint/2010/main" val="162587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sz="700" dirty="0"/>
              <a:t>To mitigate this risk, software testing</a:t>
            </a:r>
            <a:r>
              <a:rPr lang="en-GB" sz="700" baseline="0" dirty="0"/>
              <a:t> techniques, such as model-based testing, can be employed to assess requirements that shall hold over time. </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62221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sz="800" baseline="0" dirty="0"/>
              <a:t>When a set of product-specific models is available, model-based testing can also be applied to systems incorporating variability in space, such as software product lines.</a:t>
            </a:r>
            <a:br>
              <a:rPr lang="en-GB" sz="800" baseline="0" dirty="0"/>
            </a:br>
            <a:br>
              <a:rPr lang="en-GB" sz="800" baseline="0" dirty="0"/>
            </a:br>
            <a:r>
              <a:rPr lang="en-GB" sz="800" baseline="0" dirty="0"/>
              <a:t>However, product-based strategies can be inefficient due to the potentially exponential number of configurations and redundant computations. </a:t>
            </a:r>
            <a:br>
              <a:rPr lang="en-GB" sz="800" baseline="0" dirty="0"/>
            </a:br>
            <a:br>
              <a:rPr lang="en-GB" sz="800" baseline="0" dirty="0"/>
            </a:br>
            <a:r>
              <a:rPr lang="en-GB" sz="800" baseline="0" dirty="0"/>
              <a:t>To cope with these issues, model-based testing strategies specifically tailored to extended modelling notations, such as family models, can incorporate knowledge about valid feature combinations to optimize SPL analysis. Empirical studies have shown that family model-based testing can outperform traditional product-based techniques in terms of effectiveness. </a:t>
            </a:r>
            <a:endParaRPr lang="pt-BR" sz="800"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140677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baseline="0" dirty="0"/>
              <a:t>These evidences show a few good reasons to invest on the joint maintenance and evolution of coding and modelling artefacts</a:t>
            </a:r>
            <a:r>
              <a:rPr lang="en-US" sz="1200" b="0" i="0" u="none" strike="noStrike" kern="1200" baseline="0" dirty="0">
                <a:solidFill>
                  <a:schemeClr val="tx1"/>
                </a:solidFill>
                <a:latin typeface="+mn-lt"/>
                <a:ea typeface="+mn-ea"/>
                <a:cs typeface="+mn-cs"/>
              </a:rPr>
              <a:t>.</a:t>
            </a:r>
            <a:endParaRPr lang="en-GB" baseline="0" dirty="0"/>
          </a:p>
          <a:p>
            <a:endParaRPr lang="en-GB" baseline="0" dirty="0"/>
          </a:p>
          <a:p>
            <a:r>
              <a:rPr lang="en-GB" baseline="0" dirty="0"/>
              <a:t>However, in reality, </a:t>
            </a:r>
            <a:r>
              <a:rPr lang="en-US" dirty="0"/>
              <a:t>model</a:t>
            </a:r>
            <a:r>
              <a:rPr lang="en-US" baseline="0" dirty="0"/>
              <a:t> maintenance </a:t>
            </a:r>
            <a:r>
              <a:rPr lang="en-US" dirty="0"/>
              <a:t>is often neglected, projects may lack updated artifacts</a:t>
            </a:r>
            <a:r>
              <a:rPr lang="en-US" baseline="0" dirty="0"/>
              <a:t> and </a:t>
            </a:r>
            <a:r>
              <a:rPr lang="en-US" dirty="0"/>
              <a:t>hence,</a:t>
            </a:r>
            <a:r>
              <a:rPr lang="en-US" baseline="0" dirty="0"/>
              <a:t> model-based reasoning may become actually an unreasonable approach.</a:t>
            </a:r>
            <a:endParaRPr lang="en-GB" baseline="0"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377078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Motivated</a:t>
            </a:r>
            <a:r>
              <a:rPr lang="en-GB" baseline="0" dirty="0"/>
              <a:t> by these problems, in my PhD Thesis, I proposed to investigate the following research problem:</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39870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a:t>
            </a:r>
            <a:r>
              <a:rPr lang="en-US" baseline="0" dirty="0"/>
              <a:t> PhD Thesis </a:t>
            </a:r>
            <a:r>
              <a:rPr lang="en-US" dirty="0"/>
              <a:t>is organized </a:t>
            </a:r>
            <a:r>
              <a:rPr lang="en-US" baseline="0" dirty="0"/>
              <a:t>in </a:t>
            </a:r>
            <a:r>
              <a:rPr lang="en-US" dirty="0"/>
              <a:t>three research objectives namely,</a:t>
            </a:r>
            <a:r>
              <a:rPr lang="en-US" baseline="0" dirty="0"/>
              <a:t> …, which I will discuss along this presentation.</a:t>
            </a: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3841348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64C4D2"/>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rgbClr val="1094AB"/>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endParaRPr lang="en-GB" noProof="0" dirty="0"/>
          </a:p>
        </p:txBody>
      </p:sp>
      <p:sp>
        <p:nvSpPr>
          <p:cNvPr id="19" name="Rechthoek 18"/>
          <p:cNvSpPr/>
          <p:nvPr userDrawn="1"/>
        </p:nvSpPr>
        <p:spPr bwMode="auto">
          <a:xfrm>
            <a:off x="0" y="6453336"/>
            <a:ext cx="12198350" cy="404664"/>
          </a:xfrm>
          <a:prstGeom prst="rect">
            <a:avLst/>
          </a:prstGeom>
          <a:solidFill>
            <a:srgbClr val="1094A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9174" y="6453336"/>
            <a:ext cx="6099175" cy="404664"/>
          </a:xfrm>
          <a:prstGeom prst="rect">
            <a:avLst/>
          </a:prstGeom>
          <a:solidFill>
            <a:srgbClr val="64C4D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pic>
        <p:nvPicPr>
          <p:cNvPr id="23" name="Imagem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287" y="4888656"/>
            <a:ext cx="2621666" cy="1179888"/>
          </a:xfrm>
          <a:prstGeom prst="rect">
            <a:avLst/>
          </a:prstGeom>
        </p:spPr>
      </p:pic>
    </p:spTree>
    <p:extLst>
      <p:ext uri="{BB962C8B-B14F-4D97-AF65-F5344CB8AC3E}">
        <p14:creationId xmlns:p14="http://schemas.microsoft.com/office/powerpoint/2010/main" val="10363797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750"/>
                                        <p:tgtEl>
                                          <p:spTgt spid="19"/>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uiExpand="1"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P spid="19" grpId="0" animBg="1"/>
      <p:bldP spid="1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rgbClr val="1094AB"/>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rgbClr val="1094A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18" name="Rechthoek 19"/>
          <p:cNvSpPr/>
          <p:nvPr userDrawn="1"/>
        </p:nvSpPr>
        <p:spPr bwMode="auto">
          <a:xfrm>
            <a:off x="6099174" y="6453336"/>
            <a:ext cx="6099175" cy="404664"/>
          </a:xfrm>
          <a:prstGeom prst="rect">
            <a:avLst/>
          </a:prstGeom>
          <a:solidFill>
            <a:srgbClr val="64C4D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pic>
        <p:nvPicPr>
          <p:cNvPr id="25" name="Imagem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287" y="4897694"/>
            <a:ext cx="2621666" cy="1179888"/>
          </a:xfrm>
          <a:prstGeom prst="rect">
            <a:avLst/>
          </a:prstGeom>
        </p:spPr>
      </p:pic>
    </p:spTree>
    <p:extLst>
      <p:ext uri="{BB962C8B-B14F-4D97-AF65-F5344CB8AC3E}">
        <p14:creationId xmlns:p14="http://schemas.microsoft.com/office/powerpoint/2010/main" val="361301136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5442613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rgbClr val="1094AB"/>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dt="0"/>
  <p:txStyles>
    <p:titleStyle>
      <a:lvl1pPr algn="l" defTabSz="914400" rtl="0" eaLnBrk="1" latinLnBrk="0" hangingPunct="1">
        <a:spcBef>
          <a:spcPct val="0"/>
        </a:spcBef>
        <a:buNone/>
        <a:defRPr sz="4000" b="1" i="0" kern="1200">
          <a:solidFill>
            <a:srgbClr val="1094AB"/>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gif"/><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researchportal.unamur.be/en/publications/modelling-with-fts-a-collection-of-illustrative-exampl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9.png"/><Relationship Id="rId7" Type="http://schemas.openxmlformats.org/officeDocument/2006/relationships/image" Target="../media/image11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researchportal.unamur.be/en/publications/modelling-with-fts-a-collection-of-illustrative-example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4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30.png"/><Relationship Id="rId4"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142.jpeg"/><Relationship Id="rId7" Type="http://schemas.openxmlformats.org/officeDocument/2006/relationships/image" Target="../media/image3.png"/><Relationship Id="rId2" Type="http://schemas.openxmlformats.org/officeDocument/2006/relationships/image" Target="../media/image141.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44.png"/><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p:txBody>
          <a:bodyPr/>
          <a:lstStyle/>
          <a:p>
            <a:r>
              <a:rPr lang="en-US" sz="4800" noProof="0" dirty="0"/>
              <a:t>Learning finite state machine models of evolving systems: </a:t>
            </a:r>
            <a:br>
              <a:rPr lang="en-US" sz="4800" noProof="0" dirty="0"/>
            </a:br>
            <a:r>
              <a:rPr lang="en-US" sz="2400" noProof="0" dirty="0"/>
              <a:t>From evolution </a:t>
            </a:r>
            <a:r>
              <a:rPr lang="en-US" sz="2400" i="1" noProof="0" dirty="0"/>
              <a:t>over time </a:t>
            </a:r>
            <a:r>
              <a:rPr lang="en-US" sz="2400" noProof="0" dirty="0"/>
              <a:t>to variability </a:t>
            </a:r>
            <a:r>
              <a:rPr lang="en-US" sz="2400" i="1" noProof="0" dirty="0"/>
              <a:t>in space</a:t>
            </a:r>
          </a:p>
        </p:txBody>
      </p:sp>
      <p:sp>
        <p:nvSpPr>
          <p:cNvPr id="5" name="Tijdelijke aanduiding voor tekst 4"/>
          <p:cNvSpPr>
            <a:spLocks noGrp="1"/>
          </p:cNvSpPr>
          <p:nvPr>
            <p:ph type="body" sz="quarter" idx="14"/>
          </p:nvPr>
        </p:nvSpPr>
        <p:spPr>
          <a:xfrm>
            <a:off x="766866" y="3761655"/>
            <a:ext cx="11431483" cy="739610"/>
          </a:xfrm>
        </p:spPr>
        <p:txBody>
          <a:bodyPr>
            <a:noAutofit/>
          </a:bodyPr>
          <a:lstStyle/>
          <a:p>
            <a:pPr>
              <a:lnSpc>
                <a:spcPct val="100000"/>
              </a:lnSpc>
              <a:spcBef>
                <a:spcPts val="0"/>
              </a:spcBef>
              <a:spcAft>
                <a:spcPts val="0"/>
              </a:spcAft>
            </a:pPr>
            <a:r>
              <a:rPr lang="en-US" noProof="0" dirty="0"/>
              <a:t>Carlos Diego </a:t>
            </a:r>
            <a:r>
              <a:rPr lang="en-US" noProof="0" dirty="0" err="1"/>
              <a:t>Nascimento</a:t>
            </a:r>
            <a:r>
              <a:rPr lang="en-US" noProof="0" dirty="0"/>
              <a:t> Damasceno</a:t>
            </a:r>
            <a:endParaRPr lang="en-US" sz="2000" noProof="0" dirty="0"/>
          </a:p>
          <a:p>
            <a:pPr>
              <a:lnSpc>
                <a:spcPct val="100000"/>
              </a:lnSpc>
              <a:spcBef>
                <a:spcPts val="0"/>
              </a:spcBef>
              <a:spcAft>
                <a:spcPts val="0"/>
              </a:spcAft>
            </a:pPr>
            <a:r>
              <a:rPr lang="en-US" sz="1600" noProof="0" dirty="0"/>
              <a:t>Advisors: </a:t>
            </a:r>
            <a:r>
              <a:rPr lang="en-US" sz="1600" noProof="0" dirty="0" err="1"/>
              <a:t>Adenilso</a:t>
            </a:r>
            <a:r>
              <a:rPr lang="en-US" sz="1600" noProof="0" dirty="0"/>
              <a:t> </a:t>
            </a:r>
            <a:r>
              <a:rPr lang="en-US" sz="1600" noProof="0" dirty="0" err="1"/>
              <a:t>Simão</a:t>
            </a:r>
            <a:r>
              <a:rPr lang="en-US" sz="1600" noProof="0" dirty="0"/>
              <a:t> (University of Sao Paulo) &amp; Mohammad Mousavi (University of Leicester)</a:t>
            </a:r>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1</a:t>
            </a:fld>
            <a:endParaRPr lang="nl-NL"/>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2123" y="5542537"/>
            <a:ext cx="1966107" cy="525040"/>
          </a:xfrm>
          <a:prstGeom prst="roundRect">
            <a:avLst>
              <a:gd name="adj" fmla="val 8594"/>
            </a:avLst>
          </a:prstGeom>
          <a:solidFill>
            <a:schemeClr val="bg1"/>
          </a:solidFill>
          <a:ln>
            <a:noFill/>
          </a:ln>
          <a:effectLst/>
        </p:spPr>
      </p:pic>
      <p:pic>
        <p:nvPicPr>
          <p:cNvPr id="10" name="Imagem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0676" y="4797152"/>
            <a:ext cx="1567554" cy="511020"/>
          </a:xfrm>
          <a:prstGeom prst="roundRect">
            <a:avLst>
              <a:gd name="adj" fmla="val 8594"/>
            </a:avLst>
          </a:prstGeom>
          <a:solidFill>
            <a:schemeClr val="bg1"/>
          </a:solidFill>
          <a:ln>
            <a:noFill/>
          </a:ln>
          <a:effectLst/>
        </p:spPr>
      </p:pic>
    </p:spTree>
    <p:extLst>
      <p:ext uri="{BB962C8B-B14F-4D97-AF65-F5344CB8AC3E}">
        <p14:creationId xmlns:p14="http://schemas.microsoft.com/office/powerpoint/2010/main" val="29778148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3"/>
          </p:nvPr>
        </p:nvSpPr>
        <p:spPr/>
        <p:txBody>
          <a:bodyPr/>
          <a:lstStyle/>
          <a:p>
            <a:r>
              <a:rPr lang="en-US" dirty="0"/>
              <a:t>Adaptive Model Learning for Evolving Systems</a:t>
            </a:r>
            <a:endParaRPr lang="pt-BR" dirty="0"/>
          </a:p>
        </p:txBody>
      </p:sp>
      <p:sp>
        <p:nvSpPr>
          <p:cNvPr id="7" name="Espaço Reservado para Texto 6"/>
          <p:cNvSpPr>
            <a:spLocks noGrp="1"/>
          </p:cNvSpPr>
          <p:nvPr>
            <p:ph type="body" sz="quarter" idx="12"/>
          </p:nvPr>
        </p:nvSpPr>
        <p:spPr/>
        <p:txBody>
          <a:bodyPr>
            <a:normAutofit/>
          </a:bodyPr>
          <a:lstStyle/>
          <a:p>
            <a:pPr>
              <a:lnSpc>
                <a:spcPct val="120000"/>
              </a:lnSpc>
              <a:spcBef>
                <a:spcPts val="0"/>
              </a:spcBef>
              <a:spcAft>
                <a:spcPts val="0"/>
              </a:spcAft>
            </a:pPr>
            <a:r>
              <a:rPr lang="en-US" noProof="0" dirty="0"/>
              <a:t>Paper presented in the 15</a:t>
            </a:r>
            <a:r>
              <a:rPr lang="en-US" baseline="30000" noProof="0" dirty="0"/>
              <a:t>th</a:t>
            </a:r>
            <a:r>
              <a:rPr lang="en-US" noProof="0" dirty="0"/>
              <a:t> </a:t>
            </a:r>
            <a:r>
              <a:rPr lang="en-US" i="1" noProof="0" dirty="0"/>
              <a:t>Integrated Formal Methods</a:t>
            </a:r>
            <a:r>
              <a:rPr lang="en-US" noProof="0" dirty="0"/>
              <a:t>, Bergen, Norway, 2019</a:t>
            </a:r>
          </a:p>
        </p:txBody>
      </p:sp>
      <p:sp>
        <p:nvSpPr>
          <p:cNvPr id="10" name="Título 9"/>
          <p:cNvSpPr>
            <a:spLocks noGrp="1"/>
          </p:cNvSpPr>
          <p:nvPr>
            <p:ph type="title"/>
          </p:nvPr>
        </p:nvSpPr>
        <p:spPr/>
        <p:txBody>
          <a:bodyPr/>
          <a:lstStyle/>
          <a:p>
            <a:r>
              <a:rPr lang="en-US" noProof="0" dirty="0"/>
              <a:t>Learning to Reuse</a:t>
            </a:r>
          </a:p>
        </p:txBody>
      </p:sp>
      <p:sp>
        <p:nvSpPr>
          <p:cNvPr id="3" name="Espaço Reservado para Texto 2"/>
          <p:cNvSpPr>
            <a:spLocks noGrp="1"/>
          </p:cNvSpPr>
          <p:nvPr>
            <p:ph type="body" sz="quarter" idx="14"/>
          </p:nvPr>
        </p:nvSpPr>
        <p:spPr/>
        <p:txBody>
          <a:bodyPr>
            <a:normAutofit/>
          </a:bodyPr>
          <a:lstStyle/>
          <a:p>
            <a:r>
              <a:rPr lang="en-US" dirty="0"/>
              <a:t>Adaptive Model Learning for Evolving Systems</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10</a:t>
            </a:fld>
            <a:endParaRPr lang="nl-NL"/>
          </a:p>
        </p:txBody>
      </p:sp>
      <p:pic>
        <p:nvPicPr>
          <p:cNvPr id="13" name="Imagem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2123" y="5542537"/>
            <a:ext cx="1966107" cy="525040"/>
          </a:xfrm>
          <a:prstGeom prst="roundRect">
            <a:avLst>
              <a:gd name="adj" fmla="val 8594"/>
            </a:avLst>
          </a:prstGeom>
          <a:solidFill>
            <a:schemeClr val="bg1"/>
          </a:solidFill>
          <a:ln>
            <a:noFill/>
          </a:ln>
          <a:effectLst/>
        </p:spPr>
      </p:pic>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0676" y="4797152"/>
            <a:ext cx="1567554" cy="511020"/>
          </a:xfrm>
          <a:prstGeom prst="roundRect">
            <a:avLst>
              <a:gd name="adj" fmla="val 8594"/>
            </a:avLst>
          </a:prstGeom>
          <a:solidFill>
            <a:schemeClr val="bg1"/>
          </a:solidFill>
          <a:ln>
            <a:noFill/>
          </a:ln>
          <a:effectLst/>
        </p:spPr>
      </p:pic>
    </p:spTree>
    <p:extLst>
      <p:ext uri="{BB962C8B-B14F-4D97-AF65-F5344CB8AC3E}">
        <p14:creationId xmlns:p14="http://schemas.microsoft.com/office/powerpoint/2010/main" val="103107055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Context</a:t>
            </a:r>
            <a:r>
              <a:rPr lang="en-US" sz="2000" dirty="0"/>
              <a:t> (Learning to Reuse)</a:t>
            </a:r>
            <a:endParaRPr lang="en-US" noProof="0" dirty="0"/>
          </a:p>
        </p:txBody>
      </p:sp>
      <p:sp>
        <p:nvSpPr>
          <p:cNvPr id="3" name="Espaço Reservado para Texto Vertical 2"/>
          <p:cNvSpPr>
            <a:spLocks noGrp="1"/>
          </p:cNvSpPr>
          <p:nvPr>
            <p:ph type="body" orient="vert" idx="1"/>
          </p:nvPr>
        </p:nvSpPr>
        <p:spPr/>
        <p:txBody>
          <a:bodyPr wrap="square">
            <a:normAutofit/>
          </a:bodyPr>
          <a:lstStyle/>
          <a:p>
            <a:pPr>
              <a:lnSpc>
                <a:spcPct val="150000"/>
              </a:lnSpc>
            </a:pPr>
            <a:r>
              <a:rPr lang="en-US" noProof="0" dirty="0"/>
              <a:t>Software analysis is a </a:t>
            </a:r>
            <a:r>
              <a:rPr lang="en-US" i="1" noProof="0" dirty="0"/>
              <a:t>model-based </a:t>
            </a:r>
            <a:r>
              <a:rPr lang="en-US" noProof="0" dirty="0"/>
              <a:t>activity</a:t>
            </a:r>
          </a:p>
          <a:p>
            <a:pPr lvl="1">
              <a:lnSpc>
                <a:spcPct val="150000"/>
              </a:lnSpc>
            </a:pPr>
            <a:r>
              <a:rPr lang="en-US" sz="2000" noProof="0" dirty="0"/>
              <a:t>Models stuck to engineers’ minds</a:t>
            </a:r>
          </a:p>
          <a:p>
            <a:pPr lvl="1">
              <a:lnSpc>
                <a:spcPct val="150000"/>
              </a:lnSpc>
            </a:pPr>
            <a:r>
              <a:rPr lang="en-US" sz="2000" noProof="0" dirty="0"/>
              <a:t>Formally denoted as explicit models</a:t>
            </a:r>
          </a:p>
          <a:p>
            <a:pPr>
              <a:lnSpc>
                <a:spcPct val="150000"/>
              </a:lnSpc>
            </a:pPr>
            <a:r>
              <a:rPr lang="en-US" noProof="0" dirty="0"/>
              <a:t>Software undergoes changes along the life-cycle</a:t>
            </a:r>
          </a:p>
          <a:p>
            <a:pPr lvl="1">
              <a:lnSpc>
                <a:spcPct val="150000"/>
              </a:lnSpc>
            </a:pPr>
            <a:r>
              <a:rPr lang="en-US" sz="2000" noProof="0" dirty="0"/>
              <a:t>Evolution over-time (e.g., update, upgrade)</a:t>
            </a:r>
          </a:p>
          <a:p>
            <a:pPr lvl="1">
              <a:lnSpc>
                <a:spcPct val="150000"/>
              </a:lnSpc>
            </a:pPr>
            <a:r>
              <a:rPr lang="en-US" sz="2000" noProof="0" dirty="0"/>
              <a:t>Models may become outdated</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11</a:t>
            </a:fld>
            <a:endParaRPr lang="nl-NL"/>
          </a:p>
        </p:txBody>
      </p:sp>
      <p:pic>
        <p:nvPicPr>
          <p:cNvPr id="38" name="Imagem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149" y="3861048"/>
            <a:ext cx="3545618" cy="2009566"/>
          </a:xfrm>
          <a:prstGeom prst="rect">
            <a:avLst/>
          </a:prstGeom>
        </p:spPr>
      </p:pic>
      <p:grpSp>
        <p:nvGrpSpPr>
          <p:cNvPr id="39" name="Grupo 38"/>
          <p:cNvGrpSpPr/>
          <p:nvPr/>
        </p:nvGrpSpPr>
        <p:grpSpPr>
          <a:xfrm>
            <a:off x="8251453" y="836712"/>
            <a:ext cx="3176314" cy="2631029"/>
            <a:chOff x="7537991" y="379255"/>
            <a:chExt cx="3849014" cy="3188244"/>
          </a:xfrm>
        </p:grpSpPr>
        <p:grpSp>
          <p:nvGrpSpPr>
            <p:cNvPr id="40" name="Grupo 39"/>
            <p:cNvGrpSpPr/>
            <p:nvPr/>
          </p:nvGrpSpPr>
          <p:grpSpPr>
            <a:xfrm>
              <a:off x="7537991" y="379255"/>
              <a:ext cx="3099809" cy="3188244"/>
              <a:chOff x="674609" y="1530004"/>
              <a:chExt cx="4412091" cy="4537965"/>
            </a:xfrm>
          </p:grpSpPr>
          <p:grpSp>
            <p:nvGrpSpPr>
              <p:cNvPr id="44" name="Grupo 43"/>
              <p:cNvGrpSpPr/>
              <p:nvPr/>
            </p:nvGrpSpPr>
            <p:grpSpPr>
              <a:xfrm>
                <a:off x="684036" y="1665307"/>
                <a:ext cx="4402664" cy="4402662"/>
                <a:chOff x="793366" y="1615136"/>
                <a:chExt cx="4402664" cy="4402662"/>
              </a:xfrm>
            </p:grpSpPr>
            <p:pic>
              <p:nvPicPr>
                <p:cNvPr id="48" name="Imagem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66" y="1615136"/>
                  <a:ext cx="4402664" cy="4402662"/>
                </a:xfrm>
                <a:prstGeom prst="rect">
                  <a:avLst/>
                </a:prstGeom>
              </p:spPr>
            </p:pic>
            <p:sp>
              <p:nvSpPr>
                <p:cNvPr id="49" name="CaixaDeTexto 48"/>
                <p:cNvSpPr txBox="1"/>
                <p:nvPr/>
              </p:nvSpPr>
              <p:spPr>
                <a:xfrm>
                  <a:off x="3794919" y="2132856"/>
                  <a:ext cx="1135300" cy="216024"/>
                </a:xfrm>
                <a:prstGeom prst="rect">
                  <a:avLst/>
                </a:prstGeom>
                <a:noFill/>
              </p:spPr>
              <p:txBody>
                <a:bodyPr wrap="square" lIns="108000" tIns="108000" rIns="108000" bIns="108000" rtlCol="0" anchor="ctr">
                  <a:noAutofit/>
                </a:bodyPr>
                <a:lstStyle/>
                <a:p>
                  <a:pPr algn="ctr"/>
                  <a:r>
                    <a:rPr lang="en-GB" sz="7200" noProof="0" dirty="0">
                      <a:solidFill>
                        <a:schemeClr val="bg2"/>
                      </a:solidFill>
                    </a:rPr>
                    <a:t>…</a:t>
                  </a:r>
                  <a:endParaRPr lang="pt-BR" sz="7200" noProof="0" dirty="0">
                    <a:solidFill>
                      <a:schemeClr val="bg2"/>
                    </a:solidFill>
                  </a:endParaRPr>
                </a:p>
              </p:txBody>
            </p:sp>
          </p:grpSp>
          <p:grpSp>
            <p:nvGrpSpPr>
              <p:cNvPr id="45" name="Grupo 44"/>
              <p:cNvGrpSpPr/>
              <p:nvPr/>
            </p:nvGrpSpPr>
            <p:grpSpPr>
              <a:xfrm>
                <a:off x="674609" y="1530004"/>
                <a:ext cx="2055563" cy="1847354"/>
                <a:chOff x="476671" y="1571423"/>
                <a:chExt cx="2055563" cy="1847354"/>
              </a:xfrm>
            </p:grpSpPr>
            <p:sp>
              <p:nvSpPr>
                <p:cNvPr id="46" name="Fluxograma: Processo 45"/>
                <p:cNvSpPr/>
                <p:nvPr/>
              </p:nvSpPr>
              <p:spPr>
                <a:xfrm>
                  <a:off x="476671" y="1598099"/>
                  <a:ext cx="1839809" cy="1785181"/>
                </a:xfrm>
                <a:prstGeom prst="flowChartProcess">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dirty="0"/>
                </a:p>
              </p:txBody>
            </p:sp>
            <p:pic>
              <p:nvPicPr>
                <p:cNvPr id="47" name="Imagem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880" y="1571423"/>
                  <a:ext cx="1847354" cy="1847354"/>
                </a:xfrm>
                <a:prstGeom prst="rect">
                  <a:avLst/>
                </a:prstGeom>
              </p:spPr>
            </p:pic>
          </p:grpSp>
        </p:grpSp>
        <p:grpSp>
          <p:nvGrpSpPr>
            <p:cNvPr id="41" name="Grupo 40"/>
            <p:cNvGrpSpPr/>
            <p:nvPr/>
          </p:nvGrpSpPr>
          <p:grpSpPr>
            <a:xfrm>
              <a:off x="9243537" y="704657"/>
              <a:ext cx="2143468" cy="913209"/>
              <a:chOff x="9243537" y="704657"/>
              <a:chExt cx="2143468" cy="913209"/>
            </a:xfrm>
          </p:grpSpPr>
          <p:sp>
            <p:nvSpPr>
              <p:cNvPr id="42" name="Texto explicativo retangular com cantos arredondados 41"/>
              <p:cNvSpPr/>
              <p:nvPr/>
            </p:nvSpPr>
            <p:spPr>
              <a:xfrm>
                <a:off x="9243537" y="704657"/>
                <a:ext cx="2143468" cy="913209"/>
              </a:xfrm>
              <a:prstGeom prst="wedgeRoundRectCallout">
                <a:avLst>
                  <a:gd name="adj1" fmla="val 168"/>
                  <a:gd name="adj2" fmla="val 66841"/>
                  <a:gd name="adj3" fmla="val 16667"/>
                </a:avLst>
              </a:prstGeom>
              <a:solidFill>
                <a:srgbClr val="EAE8E5"/>
              </a:solidFill>
              <a:ln w="76200">
                <a:solidFill>
                  <a:srgbClr val="15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725" algn="r"/>
                <a:endParaRPr lang="en-GB" sz="1600" b="1" dirty="0">
                  <a:solidFill>
                    <a:schemeClr val="bg2"/>
                  </a:solidFill>
                  <a:latin typeface="OCR A Extended" panose="02010509020102010303" pitchFamily="50" charset="0"/>
                </a:endParaRPr>
              </a:p>
            </p:txBody>
          </p:sp>
          <p:pic>
            <p:nvPicPr>
              <p:cNvPr id="43" name="Imagem 42"/>
              <p:cNvPicPr>
                <a:picLocks noChangeAspect="1"/>
              </p:cNvPicPr>
              <p:nvPr/>
            </p:nvPicPr>
            <p:blipFill>
              <a:blip r:embed="rId6"/>
              <a:stretch>
                <a:fillRect/>
              </a:stretch>
            </p:blipFill>
            <p:spPr>
              <a:xfrm>
                <a:off x="9479110" y="772427"/>
                <a:ext cx="1672322" cy="777669"/>
              </a:xfrm>
              <a:prstGeom prst="rect">
                <a:avLst/>
              </a:prstGeom>
            </p:spPr>
          </p:pic>
        </p:grpSp>
      </p:grpSp>
      <p:sp>
        <p:nvSpPr>
          <p:cNvPr id="17" name="Retângulo 16"/>
          <p:cNvSpPr/>
          <p:nvPr/>
        </p:nvSpPr>
        <p:spPr>
          <a:xfrm>
            <a:off x="0" y="6457890"/>
            <a:ext cx="12198350" cy="400110"/>
          </a:xfrm>
          <a:prstGeom prst="rect">
            <a:avLst/>
          </a:prstGeom>
          <a:noFill/>
        </p:spPr>
        <p:txBody>
          <a:bodyPr wrap="square" anchor="b">
            <a:spAutoFit/>
          </a:bodyPr>
          <a:lstStyle/>
          <a:p>
            <a:r>
              <a:rPr lang="en-US" sz="1000" dirty="0">
                <a:solidFill>
                  <a:schemeClr val="bg1"/>
                </a:solidFill>
              </a:rPr>
              <a:t>R. V. Binder, Testing Object-oriented Systems: Models, Patterns, and Tools. Boston, MA, USA: Addison-Wesley Longman Publishing Co., Inc., 1999.</a:t>
            </a:r>
          </a:p>
          <a:p>
            <a:r>
              <a:rPr lang="en-US" sz="1000" dirty="0">
                <a:solidFill>
                  <a:schemeClr val="bg1"/>
                </a:solidFill>
              </a:rPr>
              <a:t>N. Walkinshaw, ‘Chapter 1 - Reverse-Engineering Software Behavior’, in Advances in Computers, vol. 91, A. </a:t>
            </a:r>
            <a:r>
              <a:rPr lang="en-US" sz="1000" dirty="0" err="1">
                <a:solidFill>
                  <a:schemeClr val="bg1"/>
                </a:solidFill>
              </a:rPr>
              <a:t>Memon</a:t>
            </a:r>
            <a:r>
              <a:rPr lang="en-US" sz="1000" dirty="0">
                <a:solidFill>
                  <a:schemeClr val="bg1"/>
                </a:solidFill>
              </a:rPr>
              <a:t>, Ed. Elsevier, 2013, pp. 1–58.</a:t>
            </a:r>
            <a:endParaRPr lang="pt-BR" sz="1000" dirty="0">
              <a:solidFill>
                <a:schemeClr val="bg1"/>
              </a:solidFill>
            </a:endParaRPr>
          </a:p>
        </p:txBody>
      </p:sp>
    </p:spTree>
    <p:extLst>
      <p:ext uri="{BB962C8B-B14F-4D97-AF65-F5344CB8AC3E}">
        <p14:creationId xmlns:p14="http://schemas.microsoft.com/office/powerpoint/2010/main" val="193643310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Research Problem</a:t>
            </a:r>
            <a:r>
              <a:rPr lang="en-US" sz="2000" dirty="0"/>
              <a:t> (Learning to Reuse)</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12</a:t>
            </a:fld>
            <a:endParaRPr lang="nl-NL"/>
          </a:p>
        </p:txBody>
      </p:sp>
      <p:pic>
        <p:nvPicPr>
          <p:cNvPr id="8" name="Imagem 7"/>
          <p:cNvPicPr>
            <a:picLocks noChangeAspect="1"/>
          </p:cNvPicPr>
          <p:nvPr/>
        </p:nvPicPr>
        <p:blipFill rotWithShape="1">
          <a:blip r:embed="rId2">
            <a:extLst>
              <a:ext uri="{28A0092B-C50C-407E-A947-70E740481C1C}">
                <a14:useLocalDpi xmlns:a14="http://schemas.microsoft.com/office/drawing/2010/main" val="0"/>
              </a:ext>
            </a:extLst>
          </a:blip>
          <a:srcRect t="20306"/>
          <a:stretch/>
        </p:blipFill>
        <p:spPr>
          <a:xfrm>
            <a:off x="2289175" y="1466686"/>
            <a:ext cx="7620000" cy="3673996"/>
          </a:xfrm>
          <a:prstGeom prst="rect">
            <a:avLst/>
          </a:prstGeom>
          <a:ln>
            <a:noFill/>
          </a:ln>
        </p:spPr>
      </p:pic>
      <p:sp>
        <p:nvSpPr>
          <p:cNvPr id="10" name="CaixaDeTexto 9"/>
          <p:cNvSpPr txBox="1"/>
          <p:nvPr/>
        </p:nvSpPr>
        <p:spPr>
          <a:xfrm>
            <a:off x="1130623" y="5733256"/>
            <a:ext cx="9937104" cy="504056"/>
          </a:xfrm>
          <a:prstGeom prst="rect">
            <a:avLst/>
          </a:prstGeom>
          <a:noFill/>
        </p:spPr>
        <p:txBody>
          <a:bodyPr wrap="square" lIns="108000" tIns="108000" rIns="108000" bIns="108000" rtlCol="0">
            <a:noAutofit/>
          </a:bodyPr>
          <a:lstStyle/>
          <a:p>
            <a:pPr algn="ctr"/>
            <a:r>
              <a:rPr lang="en-US" i="1" dirty="0">
                <a:latin typeface="+mj-lt"/>
              </a:rPr>
              <a:t>How can we </a:t>
            </a:r>
            <a:r>
              <a:rPr lang="en-US" b="1" i="1" dirty="0">
                <a:latin typeface="+mj-lt"/>
              </a:rPr>
              <a:t>efficiently</a:t>
            </a:r>
            <a:r>
              <a:rPr lang="en-US" i="1" dirty="0">
                <a:latin typeface="+mj-lt"/>
              </a:rPr>
              <a:t> construct </a:t>
            </a:r>
            <a:r>
              <a:rPr lang="en-US" b="1" i="1" dirty="0">
                <a:latin typeface="+mj-lt"/>
              </a:rPr>
              <a:t>behavioral models </a:t>
            </a:r>
            <a:r>
              <a:rPr lang="en-US" i="1" dirty="0">
                <a:latin typeface="+mj-lt"/>
              </a:rPr>
              <a:t>from </a:t>
            </a:r>
            <a:r>
              <a:rPr lang="en-US" b="1" i="1" dirty="0">
                <a:latin typeface="+mj-lt"/>
              </a:rPr>
              <a:t>evolving systems</a:t>
            </a:r>
            <a:r>
              <a:rPr lang="en-US" i="1" dirty="0">
                <a:latin typeface="+mj-lt"/>
              </a:rPr>
              <a:t>?</a:t>
            </a:r>
            <a:endParaRPr lang="pt-BR" i="1" noProof="0" dirty="0" err="1">
              <a:solidFill>
                <a:schemeClr val="bg2"/>
              </a:solidFill>
              <a:latin typeface="+mj-lt"/>
            </a:endParaRPr>
          </a:p>
        </p:txBody>
      </p:sp>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856215" y="2491598"/>
            <a:ext cx="1640576" cy="1640575"/>
          </a:xfrm>
          <a:prstGeom prst="rect">
            <a:avLst/>
          </a:prstGeom>
        </p:spPr>
      </p:pic>
      <p:sp>
        <p:nvSpPr>
          <p:cNvPr id="12" name="Texto Explicativo 3 11"/>
          <p:cNvSpPr/>
          <p:nvPr/>
        </p:nvSpPr>
        <p:spPr>
          <a:xfrm>
            <a:off x="2265680" y="2728952"/>
            <a:ext cx="1595120" cy="2428240"/>
          </a:xfrm>
          <a:prstGeom prst="borderCallout3">
            <a:avLst>
              <a:gd name="adj1" fmla="val 7998"/>
              <a:gd name="adj2" fmla="val 104539"/>
              <a:gd name="adj3" fmla="val -22122"/>
              <a:gd name="adj4" fmla="val 134572"/>
              <a:gd name="adj5" fmla="val -17109"/>
              <a:gd name="adj6" fmla="val 163580"/>
              <a:gd name="adj7" fmla="val 319"/>
              <a:gd name="adj8" fmla="val 176392"/>
            </a:avLst>
          </a:prstGeom>
          <a:noFill/>
          <a:ln>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Texto explicativo retangular com cantos arredondados 12"/>
          <p:cNvSpPr/>
          <p:nvPr/>
        </p:nvSpPr>
        <p:spPr>
          <a:xfrm>
            <a:off x="6829413" y="1807751"/>
            <a:ext cx="2150081" cy="1243905"/>
          </a:xfrm>
          <a:prstGeom prst="wedgeRoundRectCallout">
            <a:avLst>
              <a:gd name="adj1" fmla="val -77455"/>
              <a:gd name="adj2" fmla="val 39609"/>
              <a:gd name="adj3" fmla="val 16667"/>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725" algn="r"/>
            <a:endParaRPr lang="en-GB" sz="1600" b="1" dirty="0">
              <a:solidFill>
                <a:schemeClr val="bg2"/>
              </a:solidFill>
              <a:latin typeface="OCR A Extended" panose="02010509020102010303" pitchFamily="50" charset="0"/>
            </a:endParaRPr>
          </a:p>
        </p:txBody>
      </p:sp>
    </p:spTree>
    <p:extLst>
      <p:ext uri="{BB962C8B-B14F-4D97-AF65-F5344CB8AC3E}">
        <p14:creationId xmlns:p14="http://schemas.microsoft.com/office/powerpoint/2010/main" val="135331306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Contribution</a:t>
            </a:r>
            <a:r>
              <a:rPr lang="en-US" sz="2000" dirty="0"/>
              <a:t> (Learning to Reuse)</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13</a:t>
            </a:fld>
            <a:endParaRPr lang="nl-NL"/>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75" y="1128712"/>
            <a:ext cx="7620000" cy="4600575"/>
          </a:xfrm>
          <a:prstGeom prst="rect">
            <a:avLst/>
          </a:prstGeom>
          <a:ln>
            <a:noFill/>
          </a:ln>
        </p:spPr>
      </p:pic>
      <p:sp>
        <p:nvSpPr>
          <p:cNvPr id="10" name="CaixaDeTexto 9"/>
          <p:cNvSpPr txBox="1"/>
          <p:nvPr/>
        </p:nvSpPr>
        <p:spPr>
          <a:xfrm>
            <a:off x="1778695" y="5733256"/>
            <a:ext cx="8640960" cy="504056"/>
          </a:xfrm>
          <a:prstGeom prst="rect">
            <a:avLst/>
          </a:prstGeom>
          <a:noFill/>
        </p:spPr>
        <p:txBody>
          <a:bodyPr wrap="square" lIns="108000" tIns="108000" rIns="108000" bIns="108000" rtlCol="0">
            <a:noAutofit/>
          </a:bodyPr>
          <a:lstStyle/>
          <a:p>
            <a:pPr algn="ctr"/>
            <a:r>
              <a:rPr lang="en-US" dirty="0"/>
              <a:t>An adaptive algorithm that is </a:t>
            </a:r>
            <a:r>
              <a:rPr lang="en-US" b="1" dirty="0"/>
              <a:t>more efficient </a:t>
            </a:r>
            <a:r>
              <a:rPr lang="en-US" dirty="0"/>
              <a:t>than the state-of-the-art for </a:t>
            </a:r>
            <a:r>
              <a:rPr lang="en-US" b="1" dirty="0"/>
              <a:t>learning behavioral models </a:t>
            </a:r>
            <a:r>
              <a:rPr lang="en-US" dirty="0"/>
              <a:t>from </a:t>
            </a:r>
            <a:r>
              <a:rPr lang="en-US" b="1" dirty="0"/>
              <a:t>evolving systems</a:t>
            </a:r>
            <a:endParaRPr lang="pt-BR" b="1" i="1" noProof="0" dirty="0" err="1">
              <a:solidFill>
                <a:schemeClr val="bg2"/>
              </a:solidFill>
              <a:latin typeface="+mj-lt"/>
            </a:endParaRPr>
          </a:p>
        </p:txBody>
      </p:sp>
    </p:spTree>
    <p:extLst>
      <p:ext uri="{BB962C8B-B14F-4D97-AF65-F5344CB8AC3E}">
        <p14:creationId xmlns:p14="http://schemas.microsoft.com/office/powerpoint/2010/main" val="351188136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Model Learning</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14</a:t>
            </a:fld>
            <a:endParaRPr lang="nl-NL"/>
          </a:p>
        </p:txBody>
      </p:sp>
      <p:sp>
        <p:nvSpPr>
          <p:cNvPr id="44" name="Arredondar Retângulo em um Canto Diagonal 43"/>
          <p:cNvSpPr/>
          <p:nvPr/>
        </p:nvSpPr>
        <p:spPr>
          <a:xfrm>
            <a:off x="404662" y="1252835"/>
            <a:ext cx="3980784" cy="4904159"/>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dirty="0">
                <a:latin typeface="OCR A Extended" panose="02010509020102010303" pitchFamily="50" charset="0"/>
              </a:rPr>
              <a:t>Minimally Adequate Teacher (MAT)</a:t>
            </a:r>
            <a:endParaRPr lang="pt-BR" dirty="0">
              <a:latin typeface="OCR A Extended" panose="02010509020102010303" pitchFamily="50" charset="0"/>
            </a:endParaRPr>
          </a:p>
        </p:txBody>
      </p:sp>
      <p:grpSp>
        <p:nvGrpSpPr>
          <p:cNvPr id="5" name="Grupo 4"/>
          <p:cNvGrpSpPr/>
          <p:nvPr/>
        </p:nvGrpSpPr>
        <p:grpSpPr>
          <a:xfrm>
            <a:off x="1368869" y="4509120"/>
            <a:ext cx="2066010" cy="1424234"/>
            <a:chOff x="1865224" y="2241392"/>
            <a:chExt cx="2066010" cy="1424234"/>
          </a:xfrm>
        </p:grpSpPr>
        <p:pic>
          <p:nvPicPr>
            <p:cNvPr id="37" name="Imagem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4173" y="2241392"/>
              <a:ext cx="1008112" cy="1008112"/>
            </a:xfrm>
            <a:prstGeom prst="rect">
              <a:avLst/>
            </a:prstGeom>
            <a:ln>
              <a:noFill/>
            </a:ln>
          </p:spPr>
        </p:pic>
        <p:sp>
          <p:nvSpPr>
            <p:cNvPr id="38" name="CaixaDeTexto 37"/>
            <p:cNvSpPr txBox="1"/>
            <p:nvPr/>
          </p:nvSpPr>
          <p:spPr>
            <a:xfrm>
              <a:off x="1865224" y="3177495"/>
              <a:ext cx="2066010" cy="488131"/>
            </a:xfrm>
            <a:prstGeom prst="rect">
              <a:avLst/>
            </a:prstGeom>
            <a:noFill/>
            <a:ln>
              <a:noFill/>
            </a:ln>
          </p:spPr>
          <p:txBody>
            <a:bodyPr wrap="square" lIns="108000" tIns="108000" rIns="108000" bIns="108000" rtlCol="0" anchor="ctr">
              <a:noAutofit/>
            </a:bodyPr>
            <a:lstStyle/>
            <a:p>
              <a:pPr algn="ctr"/>
              <a:r>
                <a:rPr lang="en-GB" sz="1100" noProof="0" dirty="0">
                  <a:ln>
                    <a:solidFill>
                      <a:schemeClr val="tx1"/>
                    </a:solidFill>
                  </a:ln>
                  <a:latin typeface="OCR A Extended" panose="02010509020102010303" pitchFamily="50" charset="0"/>
                </a:rPr>
                <a:t>System Under Learning</a:t>
              </a:r>
            </a:p>
            <a:p>
              <a:pPr algn="ctr"/>
              <a:r>
                <a:rPr lang="en-GB" sz="1100" dirty="0">
                  <a:ln>
                    <a:solidFill>
                      <a:schemeClr val="tx1"/>
                    </a:solidFill>
                  </a:ln>
                  <a:latin typeface="OCR A Extended" panose="02010509020102010303" pitchFamily="50" charset="0"/>
                </a:rPr>
                <a:t>(SUL)</a:t>
              </a:r>
              <a:endParaRPr lang="pt-BR" sz="1100" noProof="0" dirty="0" err="1">
                <a:ln>
                  <a:solidFill>
                    <a:schemeClr val="tx1"/>
                  </a:solidFill>
                </a:ln>
                <a:latin typeface="OCR A Extended" panose="02010509020102010303" pitchFamily="50" charset="0"/>
              </a:endParaRPr>
            </a:p>
          </p:txBody>
        </p:sp>
      </p:grpSp>
      <p:sp>
        <p:nvSpPr>
          <p:cNvPr id="45" name="Retângulo 44"/>
          <p:cNvSpPr/>
          <p:nvPr/>
        </p:nvSpPr>
        <p:spPr>
          <a:xfrm>
            <a:off x="1348634" y="2132856"/>
            <a:ext cx="2092840" cy="59822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OCR A Extended" panose="02010509020102010303" pitchFamily="50" charset="0"/>
              </a:rPr>
              <a:t>Model-Based Testing</a:t>
            </a:r>
            <a:br>
              <a:rPr lang="en-GB" sz="1200" dirty="0">
                <a:latin typeface="OCR A Extended" panose="02010509020102010303" pitchFamily="50" charset="0"/>
              </a:rPr>
            </a:br>
            <a:r>
              <a:rPr lang="en-GB" sz="1200" dirty="0">
                <a:latin typeface="OCR A Extended" panose="02010509020102010303" pitchFamily="50" charset="0"/>
              </a:rPr>
              <a:t>(MBT)</a:t>
            </a:r>
            <a:endParaRPr lang="pt-BR" sz="1200" dirty="0">
              <a:latin typeface="OCR A Extended" panose="02010509020102010303" pitchFamily="50" charset="0"/>
            </a:endParaRPr>
          </a:p>
        </p:txBody>
      </p:sp>
      <p:sp>
        <p:nvSpPr>
          <p:cNvPr id="51" name="Seta para a esquerda 50"/>
          <p:cNvSpPr/>
          <p:nvPr/>
        </p:nvSpPr>
        <p:spPr>
          <a:xfrm rot="5400000">
            <a:off x="1239482" y="3338673"/>
            <a:ext cx="1483686" cy="468686"/>
          </a:xfrm>
          <a:prstGeom prst="lef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050" dirty="0">
                <a:latin typeface="OCR A Extended" panose="02010509020102010303" pitchFamily="50" charset="0"/>
              </a:rPr>
              <a:t>Output</a:t>
            </a:r>
            <a:endParaRPr lang="pt-BR" sz="1050" dirty="0">
              <a:latin typeface="OCR A Extended" panose="02010509020102010303" pitchFamily="50" charset="0"/>
            </a:endParaRPr>
          </a:p>
        </p:txBody>
      </p:sp>
      <p:sp>
        <p:nvSpPr>
          <p:cNvPr id="53" name="Seta para a esquerda 52"/>
          <p:cNvSpPr/>
          <p:nvPr/>
        </p:nvSpPr>
        <p:spPr>
          <a:xfrm rot="16200000" flipV="1">
            <a:off x="2063283" y="3329762"/>
            <a:ext cx="1483686" cy="468686"/>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050" dirty="0">
                <a:latin typeface="OCR A Extended" panose="02010509020102010303" pitchFamily="50" charset="0"/>
              </a:rPr>
              <a:t>Reset + Inputs</a:t>
            </a:r>
            <a:endParaRPr lang="pt-BR" sz="1050" dirty="0">
              <a:latin typeface="OCR A Extended" panose="02010509020102010303" pitchFamily="50" charset="0"/>
            </a:endParaRPr>
          </a:p>
        </p:txBody>
      </p:sp>
      <p:sp>
        <p:nvSpPr>
          <p:cNvPr id="47" name="Seta para a esquerda 46"/>
          <p:cNvSpPr/>
          <p:nvPr/>
        </p:nvSpPr>
        <p:spPr>
          <a:xfrm>
            <a:off x="4803749" y="1628800"/>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Equivalence Queries (EQ)</a:t>
            </a:r>
            <a:endParaRPr lang="pt-BR" sz="1400" dirty="0">
              <a:latin typeface="OCR A Extended" panose="02010509020102010303" pitchFamily="50" charset="0"/>
            </a:endParaRPr>
          </a:p>
        </p:txBody>
      </p:sp>
      <p:sp>
        <p:nvSpPr>
          <p:cNvPr id="54" name="Seta para a esquerda 53"/>
          <p:cNvSpPr/>
          <p:nvPr/>
        </p:nvSpPr>
        <p:spPr>
          <a:xfrm>
            <a:off x="4814853" y="4170382"/>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Membership Queries (MQ)</a:t>
            </a:r>
            <a:endParaRPr lang="pt-BR" sz="1400" dirty="0">
              <a:latin typeface="OCR A Extended" panose="02010509020102010303" pitchFamily="50" charset="0"/>
            </a:endParaRPr>
          </a:p>
        </p:txBody>
      </p:sp>
      <p:sp>
        <p:nvSpPr>
          <p:cNvPr id="59" name="Seta para a direita 58"/>
          <p:cNvSpPr/>
          <p:nvPr/>
        </p:nvSpPr>
        <p:spPr>
          <a:xfrm>
            <a:off x="4804509" y="2540108"/>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Yes || Counterexample</a:t>
            </a:r>
            <a:endParaRPr lang="pt-BR" sz="1400" dirty="0">
              <a:latin typeface="OCR A Extended" panose="02010509020102010303" pitchFamily="50" charset="0"/>
            </a:endParaRPr>
          </a:p>
        </p:txBody>
      </p:sp>
      <p:sp>
        <p:nvSpPr>
          <p:cNvPr id="60" name="Seta para a direita 59"/>
          <p:cNvSpPr/>
          <p:nvPr/>
        </p:nvSpPr>
        <p:spPr>
          <a:xfrm>
            <a:off x="4815613" y="5081690"/>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Query Output</a:t>
            </a:r>
            <a:endParaRPr lang="pt-BR" sz="1400" dirty="0">
              <a:latin typeface="OCR A Extended" panose="02010509020102010303" pitchFamily="50" charset="0"/>
            </a:endParaRPr>
          </a:p>
        </p:txBody>
      </p:sp>
      <p:sp>
        <p:nvSpPr>
          <p:cNvPr id="55" name="Arredondar Retângulo em um Canto Diagonal 54"/>
          <p:cNvSpPr/>
          <p:nvPr/>
        </p:nvSpPr>
        <p:spPr>
          <a:xfrm>
            <a:off x="8206223" y="1261144"/>
            <a:ext cx="3626794" cy="4904159"/>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dirty="0">
                <a:latin typeface="OCR A Extended" panose="02010509020102010303" pitchFamily="50" charset="0"/>
              </a:rPr>
              <a:t>Model Learning Algorithm</a:t>
            </a:r>
            <a:endParaRPr lang="pt-BR" dirty="0">
              <a:latin typeface="OCR A Extended" panose="02010509020102010303" pitchFamily="50" charset="0"/>
            </a:endParaRPr>
          </a:p>
        </p:txBody>
      </p:sp>
      <p:pic>
        <p:nvPicPr>
          <p:cNvPr id="34" name="Imagem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4061" y="4557284"/>
            <a:ext cx="2671116" cy="1247980"/>
          </a:xfrm>
          <a:prstGeom prst="rect">
            <a:avLst/>
          </a:prstGeom>
        </p:spPr>
      </p:pic>
      <p:pic>
        <p:nvPicPr>
          <p:cNvPr id="40" name="Imagem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9825" y="2188078"/>
            <a:ext cx="1519588" cy="1168914"/>
          </a:xfrm>
          <a:prstGeom prst="rect">
            <a:avLst/>
          </a:prstGeom>
        </p:spPr>
      </p:pic>
      <p:sp>
        <p:nvSpPr>
          <p:cNvPr id="61" name="Seta para baixo 60"/>
          <p:cNvSpPr/>
          <p:nvPr/>
        </p:nvSpPr>
        <p:spPr>
          <a:xfrm>
            <a:off x="8939499" y="3608328"/>
            <a:ext cx="2160240" cy="697620"/>
          </a:xfrm>
          <a:prstGeom prst="downArrow">
            <a:avLst>
              <a:gd name="adj1" fmla="val 65710"/>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Formulate</a:t>
            </a:r>
            <a:endParaRPr lang="pt-BR" sz="1400" dirty="0">
              <a:latin typeface="OCR A Extended" panose="02010509020102010303" pitchFamily="50" charset="0"/>
            </a:endParaRPr>
          </a:p>
        </p:txBody>
      </p:sp>
      <p:pic>
        <p:nvPicPr>
          <p:cNvPr id="67" name="Imagem 66"/>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419654" y="2924417"/>
            <a:ext cx="518957" cy="518957"/>
          </a:xfrm>
          <a:prstGeom prst="rect">
            <a:avLst/>
          </a:prstGeom>
        </p:spPr>
      </p:pic>
      <p:sp>
        <p:nvSpPr>
          <p:cNvPr id="21" name="Retângulo 20"/>
          <p:cNvSpPr/>
          <p:nvPr/>
        </p:nvSpPr>
        <p:spPr>
          <a:xfrm>
            <a:off x="0" y="6457890"/>
            <a:ext cx="12198350" cy="400110"/>
          </a:xfrm>
          <a:prstGeom prst="rect">
            <a:avLst/>
          </a:prstGeom>
          <a:noFill/>
        </p:spPr>
        <p:txBody>
          <a:bodyPr wrap="square" anchor="b">
            <a:spAutoFit/>
          </a:bodyPr>
          <a:lstStyle/>
          <a:p>
            <a:r>
              <a:rPr lang="en-US" sz="1000" dirty="0">
                <a:solidFill>
                  <a:schemeClr val="bg1"/>
                </a:solidFill>
              </a:rPr>
              <a:t>D. </a:t>
            </a:r>
            <a:r>
              <a:rPr lang="en-US" sz="1000" dirty="0" err="1">
                <a:solidFill>
                  <a:schemeClr val="bg1"/>
                </a:solidFill>
              </a:rPr>
              <a:t>Angluin</a:t>
            </a:r>
            <a:r>
              <a:rPr lang="en-US" sz="1000" dirty="0">
                <a:solidFill>
                  <a:schemeClr val="bg1"/>
                </a:solidFill>
              </a:rPr>
              <a:t>, ‘Learning regular sets from queries and counterexamples’, Information and Computation, vol. 75, no. 2, pp. 87–106, 1987</a:t>
            </a:r>
          </a:p>
          <a:p>
            <a:r>
              <a:rPr lang="en-US" sz="1000" dirty="0">
                <a:solidFill>
                  <a:schemeClr val="bg1"/>
                </a:solidFill>
              </a:rPr>
              <a:t>F. </a:t>
            </a:r>
            <a:r>
              <a:rPr lang="en-US" sz="1000" dirty="0" err="1">
                <a:solidFill>
                  <a:schemeClr val="bg1"/>
                </a:solidFill>
              </a:rPr>
              <a:t>Vaandrager</a:t>
            </a:r>
            <a:r>
              <a:rPr lang="en-US" sz="1000" dirty="0">
                <a:solidFill>
                  <a:schemeClr val="bg1"/>
                </a:solidFill>
              </a:rPr>
              <a:t>, ‘Model Learning’, </a:t>
            </a:r>
            <a:r>
              <a:rPr lang="en-US" sz="1000" dirty="0" err="1">
                <a:solidFill>
                  <a:schemeClr val="bg1"/>
                </a:solidFill>
              </a:rPr>
              <a:t>Commun</a:t>
            </a:r>
            <a:r>
              <a:rPr lang="en-US" sz="1000" dirty="0">
                <a:solidFill>
                  <a:schemeClr val="bg1"/>
                </a:solidFill>
              </a:rPr>
              <a:t>. ACM, vol. 60, no. 2, pp. 86–95, Jan. 2017</a:t>
            </a:r>
            <a:endParaRPr lang="pt-BR" sz="1000" dirty="0">
              <a:solidFill>
                <a:schemeClr val="bg1"/>
              </a:solidFill>
            </a:endParaRPr>
          </a:p>
        </p:txBody>
      </p:sp>
      <p:sp>
        <p:nvSpPr>
          <p:cNvPr id="3" name="Texto explicativo em seta para a direita 2"/>
          <p:cNvSpPr/>
          <p:nvPr/>
        </p:nvSpPr>
        <p:spPr>
          <a:xfrm>
            <a:off x="6860245" y="2615356"/>
            <a:ext cx="2399579" cy="836060"/>
          </a:xfrm>
          <a:prstGeom prst="rightArrowCallou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OCR A Extended" panose="02010509020102010303" pitchFamily="50" charset="0"/>
              </a:rPr>
              <a:t>Transfer Sequences</a:t>
            </a:r>
            <a:endParaRPr lang="pt-BR" dirty="0">
              <a:solidFill>
                <a:schemeClr val="tx1"/>
              </a:solidFill>
              <a:latin typeface="OCR A Extended" panose="02010509020102010303" pitchFamily="50" charset="0"/>
            </a:endParaRPr>
          </a:p>
        </p:txBody>
      </p:sp>
      <p:sp>
        <p:nvSpPr>
          <p:cNvPr id="26" name="Texto explicativo em seta para baixo 25"/>
          <p:cNvSpPr/>
          <p:nvPr/>
        </p:nvSpPr>
        <p:spPr>
          <a:xfrm>
            <a:off x="9575556" y="1206932"/>
            <a:ext cx="1688196" cy="1225037"/>
          </a:xfrm>
          <a:prstGeom prst="downArrowCallou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OCR A Extended" panose="02010509020102010303" pitchFamily="50" charset="0"/>
              </a:rPr>
              <a:t>Separating Sequences</a:t>
            </a:r>
            <a:endParaRPr lang="pt-BR" dirty="0">
              <a:solidFill>
                <a:schemeClr val="tx1"/>
              </a:solidFill>
              <a:latin typeface="OCR A Extended" panose="02010509020102010303" pitchFamily="50" charset="0"/>
            </a:endParaRPr>
          </a:p>
        </p:txBody>
      </p:sp>
    </p:spTree>
    <p:extLst>
      <p:ext uri="{BB962C8B-B14F-4D97-AF65-F5344CB8AC3E}">
        <p14:creationId xmlns:p14="http://schemas.microsoft.com/office/powerpoint/2010/main" val="38682598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horizontal)">
                                      <p:cBhvr>
                                        <p:cTn id="7" dur="500"/>
                                        <p:tgtEl>
                                          <p:spTgt spid="5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randombar(horizontal)">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randombar(horizontal)">
                                      <p:cBhvr>
                                        <p:cTn id="16" dur="500"/>
                                        <p:tgtEl>
                                          <p:spTgt spid="5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randombar(horizontal)">
                                      <p:cBhvr>
                                        <p:cTn id="19" dur="500"/>
                                        <p:tgtEl>
                                          <p:spTgt spid="47"/>
                                        </p:tgtEl>
                                      </p:cBhvr>
                                    </p:animEffect>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randombar(horizontal)">
                                      <p:cBhvr>
                                        <p:cTn id="28" dur="500"/>
                                        <p:tgtEl>
                                          <p:spTgt spid="60"/>
                                        </p:tgtEl>
                                      </p:cBhvr>
                                    </p:animEffect>
                                  </p:childTnLst>
                                </p:cTn>
                              </p:par>
                            </p:childTnLst>
                          </p:cTn>
                        </p:par>
                        <p:par>
                          <p:cTn id="29" fill="hold">
                            <p:stCondLst>
                              <p:cond delay="500"/>
                            </p:stCondLst>
                            <p:childTnLst>
                              <p:par>
                                <p:cTn id="30" presetID="14" presetClass="entr" presetSubtype="1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randombar(horizontal)">
                                      <p:cBhvr>
                                        <p:cTn id="32" dur="500"/>
                                        <p:tgtEl>
                                          <p:spTgt spid="40"/>
                                        </p:tgtEl>
                                      </p:cBhvr>
                                    </p:animEffect>
                                  </p:childTnLst>
                                </p:cTn>
                              </p:par>
                            </p:childTnLst>
                          </p:cTn>
                        </p:par>
                        <p:par>
                          <p:cTn id="33" fill="hold">
                            <p:stCondLst>
                              <p:cond delay="1000"/>
                            </p:stCondLst>
                            <p:childTnLst>
                              <p:par>
                                <p:cTn id="34" presetID="47" presetClass="entr" presetSubtype="0" fill="hold"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anim calcmode="lin" valueType="num">
                                      <p:cBhvr>
                                        <p:cTn id="37" dur="500" fill="hold"/>
                                        <p:tgtEl>
                                          <p:spTgt spid="67"/>
                                        </p:tgtEl>
                                        <p:attrNameLst>
                                          <p:attrName>ppt_x</p:attrName>
                                        </p:attrNameLst>
                                      </p:cBhvr>
                                      <p:tavLst>
                                        <p:tav tm="0">
                                          <p:val>
                                            <p:strVal val="#ppt_x"/>
                                          </p:val>
                                        </p:tav>
                                        <p:tav tm="100000">
                                          <p:val>
                                            <p:strVal val="#ppt_x"/>
                                          </p:val>
                                        </p:tav>
                                      </p:tavLst>
                                    </p:anim>
                                    <p:anim calcmode="lin" valueType="num">
                                      <p:cBhvr>
                                        <p:cTn id="38"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1"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3"/>
                                        </p:tgtEl>
                                      </p:cBhvr>
                                    </p:animEffect>
                                    <p:set>
                                      <p:cBhvr>
                                        <p:cTn id="54" dur="1" fill="hold">
                                          <p:stCondLst>
                                            <p:cond delay="499"/>
                                          </p:stCondLst>
                                        </p:cTn>
                                        <p:tgtEl>
                                          <p:spTgt spid="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par>
                          <p:cTn id="58" fill="hold">
                            <p:stCondLst>
                              <p:cond delay="500"/>
                            </p:stCondLst>
                            <p:childTnLst>
                              <p:par>
                                <p:cTn id="59" presetID="14" presetClass="entr" presetSubtype="10"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randombar(horizontal)">
                                      <p:cBhvr>
                                        <p:cTn id="61" dur="500"/>
                                        <p:tgtEl>
                                          <p:spTgt spid="61"/>
                                        </p:tgtEl>
                                      </p:cBhvr>
                                    </p:animEffect>
                                  </p:childTnLst>
                                </p:cTn>
                              </p:par>
                            </p:childTnLst>
                          </p:cTn>
                        </p:par>
                        <p:par>
                          <p:cTn id="62" fill="hold">
                            <p:stCondLst>
                              <p:cond delay="1000"/>
                            </p:stCondLst>
                            <p:childTnLst>
                              <p:par>
                                <p:cTn id="63" presetID="14" presetClass="entr" presetSubtype="1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randombar(horizontal)">
                                      <p:cBhvr>
                                        <p:cTn id="65" dur="500"/>
                                        <p:tgtEl>
                                          <p:spTgt spid="34"/>
                                        </p:tgtEl>
                                      </p:cBhvr>
                                    </p:animEffect>
                                  </p:childTnLst>
                                </p:cTn>
                              </p:par>
                            </p:childTnLst>
                          </p:cTn>
                        </p:par>
                        <p:par>
                          <p:cTn id="66" fill="hold">
                            <p:stCondLst>
                              <p:cond delay="1500"/>
                            </p:stCondLst>
                            <p:childTnLst>
                              <p:par>
                                <p:cTn id="67" presetID="14" presetClass="entr" presetSubtype="1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randombar(horizontal)">
                                      <p:cBhvr>
                                        <p:cTn id="69" dur="500"/>
                                        <p:tgtEl>
                                          <p:spTgt spid="45"/>
                                        </p:tgtEl>
                                      </p:cBhvr>
                                    </p:animEffect>
                                  </p:childTnLst>
                                </p:cTn>
                              </p:par>
                            </p:childTnLst>
                          </p:cTn>
                        </p:par>
                        <p:par>
                          <p:cTn id="70" fill="hold">
                            <p:stCondLst>
                              <p:cond delay="2000"/>
                            </p:stCondLst>
                            <p:childTnLst>
                              <p:par>
                                <p:cTn id="71" presetID="14" presetClass="entr" presetSubtype="10"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randombar(horizontal)">
                                      <p:cBhvr>
                                        <p:cTn id="73" dur="500"/>
                                        <p:tgtEl>
                                          <p:spTgt spid="53"/>
                                        </p:tgtEl>
                                      </p:cBhvr>
                                    </p:animEffect>
                                  </p:childTnLst>
                                </p:cTn>
                              </p:par>
                            </p:childTnLst>
                          </p:cTn>
                        </p:par>
                        <p:par>
                          <p:cTn id="74" fill="hold">
                            <p:stCondLst>
                              <p:cond delay="2500"/>
                            </p:stCondLst>
                            <p:childTnLst>
                              <p:par>
                                <p:cTn id="75" presetID="14" presetClass="entr" presetSubtype="1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randombar(horizontal)">
                                      <p:cBhvr>
                                        <p:cTn id="77" dur="500"/>
                                        <p:tgtEl>
                                          <p:spTgt spid="51"/>
                                        </p:tgtEl>
                                      </p:cBhvr>
                                    </p:animEffect>
                                  </p:childTnLst>
                                </p:cTn>
                              </p:par>
                            </p:childTnLst>
                          </p:cTn>
                        </p:par>
                        <p:par>
                          <p:cTn id="78" fill="hold">
                            <p:stCondLst>
                              <p:cond delay="3000"/>
                            </p:stCondLst>
                            <p:childTnLst>
                              <p:par>
                                <p:cTn id="79" presetID="14" presetClass="entr" presetSubtype="10"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randombar(horizontal)">
                                      <p:cBhvr>
                                        <p:cTn id="8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1" grpId="0" animBg="1"/>
      <p:bldP spid="53" grpId="0" animBg="1"/>
      <p:bldP spid="47" grpId="0" animBg="1"/>
      <p:bldP spid="54" grpId="0" animBg="1"/>
      <p:bldP spid="59" grpId="0" animBg="1"/>
      <p:bldP spid="60" grpId="0" animBg="1"/>
      <p:bldP spid="55" grpId="0" animBg="1"/>
      <p:bldP spid="61" grpId="0" animBg="1"/>
      <p:bldP spid="3" grpId="0" animBg="1"/>
      <p:bldP spid="3" grpId="1" animBg="1"/>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System Under Learning</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15</a:t>
            </a:fld>
            <a:endParaRPr lang="nl-NL"/>
          </a:p>
        </p:txBody>
      </p:sp>
      <p:pic>
        <p:nvPicPr>
          <p:cNvPr id="10" name="Espaço Reservado para Imagem 9"/>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64" b="12564"/>
          <a:stretch>
            <a:fillRect/>
          </a:stretch>
        </p:blipFill>
        <p:spPr/>
      </p:pic>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t="-24703" b="-18725"/>
          <a:stretch/>
        </p:blipFill>
        <p:spPr>
          <a:xfrm>
            <a:off x="2210743" y="1628800"/>
            <a:ext cx="7620000" cy="3456383"/>
          </a:xfrm>
          <a:prstGeom prst="rect">
            <a:avLst/>
          </a:prstGeom>
          <a:solidFill>
            <a:schemeClr val="bg1"/>
          </a:solidFill>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743" y="1484784"/>
            <a:ext cx="7776716" cy="3596732"/>
          </a:xfrm>
          <a:prstGeom prst="rect">
            <a:avLst/>
          </a:prstGeom>
        </p:spPr>
      </p:pic>
    </p:spTree>
    <p:extLst>
      <p:ext uri="{BB962C8B-B14F-4D97-AF65-F5344CB8AC3E}">
        <p14:creationId xmlns:p14="http://schemas.microsoft.com/office/powerpoint/2010/main" val="31526000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Model Learning</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16</a:t>
            </a:fld>
            <a:endParaRPr lang="nl-NL"/>
          </a:p>
        </p:txBody>
      </p:sp>
      <p:pic>
        <p:nvPicPr>
          <p:cNvPr id="6" name="Espaço Reservado para Imagem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64" b="12564"/>
          <a:stretch>
            <a:fillRect/>
          </a:stretch>
        </p:blipFill>
        <p:spPr>
          <a:xfrm>
            <a:off x="404663" y="1315244"/>
            <a:ext cx="11388876" cy="4795837"/>
          </a:xfrm>
        </p:spPr>
      </p:pic>
      <p:pic>
        <p:nvPicPr>
          <p:cNvPr id="7" name="Espaço Reservado para Imagem 4"/>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404739" y="1315243"/>
            <a:ext cx="11388725" cy="4795838"/>
          </a:xfrm>
          <a:prstGeom prst="rect">
            <a:avLst/>
          </a:prstGeom>
          <a:solidFill>
            <a:schemeClr val="tx2">
              <a:lumMod val="20000"/>
              <a:lumOff val="80000"/>
            </a:schemeClr>
          </a:solidFill>
        </p:spPr>
      </p:pic>
      <p:pic>
        <p:nvPicPr>
          <p:cNvPr id="9" name="Espaço Reservado para Imagem 4"/>
          <p:cNvPicPr>
            <a:picLocks noChangeAspect="1"/>
          </p:cNvPicPr>
          <p:nvPr/>
        </p:nvPicPr>
        <p:blipFill>
          <a:blip r:embed="rId4">
            <a:extLst>
              <a:ext uri="{28A0092B-C50C-407E-A947-70E740481C1C}">
                <a14:useLocalDpi xmlns:a14="http://schemas.microsoft.com/office/drawing/2010/main" val="0"/>
              </a:ext>
            </a:extLst>
          </a:blip>
          <a:srcRect t="12564" b="12564"/>
          <a:stretch>
            <a:fillRect/>
          </a:stretch>
        </p:blipFill>
        <p:spPr>
          <a:xfrm>
            <a:off x="404663" y="1252538"/>
            <a:ext cx="11388876" cy="4795837"/>
          </a:xfrm>
          <a:prstGeom prst="rect">
            <a:avLst/>
          </a:prstGeom>
          <a:solidFill>
            <a:schemeClr val="tx2">
              <a:lumMod val="20000"/>
              <a:lumOff val="80000"/>
            </a:schemeClr>
          </a:solidFill>
        </p:spPr>
      </p:pic>
      <p:pic>
        <p:nvPicPr>
          <p:cNvPr id="8" name="Espaço Reservado para Imagem 4"/>
          <p:cNvPicPr>
            <a:picLocks noChangeAspect="1"/>
          </p:cNvPicPr>
          <p:nvPr/>
        </p:nvPicPr>
        <p:blipFill>
          <a:blip r:embed="rId5">
            <a:extLst>
              <a:ext uri="{28A0092B-C50C-407E-A947-70E740481C1C}">
                <a14:useLocalDpi xmlns:a14="http://schemas.microsoft.com/office/drawing/2010/main" val="0"/>
              </a:ext>
            </a:extLst>
          </a:blip>
          <a:srcRect t="12564" b="12564"/>
          <a:stretch>
            <a:fillRect/>
          </a:stretch>
        </p:blipFill>
        <p:spPr>
          <a:xfrm>
            <a:off x="404663" y="1315244"/>
            <a:ext cx="11388876" cy="4795837"/>
          </a:xfrm>
          <a:prstGeom prst="rect">
            <a:avLst/>
          </a:prstGeom>
          <a:solidFill>
            <a:schemeClr val="tx2">
              <a:lumMod val="20000"/>
              <a:lumOff val="80000"/>
            </a:schemeClr>
          </a:solidFill>
        </p:spPr>
      </p:pic>
    </p:spTree>
    <p:extLst>
      <p:ext uri="{BB962C8B-B14F-4D97-AF65-F5344CB8AC3E}">
        <p14:creationId xmlns:p14="http://schemas.microsoft.com/office/powerpoint/2010/main" val="32687506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Vertical 5"/>
          <p:cNvSpPr>
            <a:spLocks noGrp="1"/>
          </p:cNvSpPr>
          <p:nvPr>
            <p:ph type="body" orient="vert" idx="1"/>
          </p:nvPr>
        </p:nvSpPr>
        <p:spPr>
          <a:xfrm>
            <a:off x="404664" y="1031082"/>
            <a:ext cx="11389023" cy="4795836"/>
          </a:xfrm>
        </p:spPr>
        <p:txBody>
          <a:bodyPr anchor="ctr">
            <a:normAutofit/>
          </a:bodyPr>
          <a:lstStyle/>
          <a:p>
            <a:pPr marL="0" indent="0" algn="ctr">
              <a:buNone/>
            </a:pPr>
            <a:r>
              <a:rPr lang="en-US" sz="4800" noProof="0" dirty="0"/>
              <a:t>What if the SUL evolves?</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17</a:t>
            </a:fld>
            <a:endParaRPr lang="nl-NL"/>
          </a:p>
        </p:txBody>
      </p:sp>
    </p:spTree>
    <p:extLst>
      <p:ext uri="{BB962C8B-B14F-4D97-AF65-F5344CB8AC3E}">
        <p14:creationId xmlns:p14="http://schemas.microsoft.com/office/powerpoint/2010/main" val="29511945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Model Learning for Evolving Systems</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18</a:t>
            </a:fld>
            <a:endParaRPr lang="nl-NL"/>
          </a:p>
        </p:txBody>
      </p:sp>
      <p:pic>
        <p:nvPicPr>
          <p:cNvPr id="9" name="Espaço Reservado para Imagem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64" b="12564"/>
          <a:stretch>
            <a:fillRect/>
          </a:stretch>
        </p:blipFill>
        <p:spPr>
          <a:xfrm>
            <a:off x="404737" y="1297459"/>
            <a:ext cx="11388876" cy="4795837"/>
          </a:xfrm>
        </p:spPr>
      </p:pic>
      <p:pic>
        <p:nvPicPr>
          <p:cNvPr id="10" name="Espaço Reservado para Imagem 6"/>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404737" y="1297459"/>
            <a:ext cx="11388876" cy="4795837"/>
          </a:xfrm>
          <a:prstGeom prst="rect">
            <a:avLst/>
          </a:prstGeom>
          <a:solidFill>
            <a:schemeClr val="tx2">
              <a:lumMod val="20000"/>
              <a:lumOff val="80000"/>
            </a:schemeClr>
          </a:solidFill>
        </p:spPr>
      </p:pic>
    </p:spTree>
    <p:extLst>
      <p:ext uri="{BB962C8B-B14F-4D97-AF65-F5344CB8AC3E}">
        <p14:creationId xmlns:p14="http://schemas.microsoft.com/office/powerpoint/2010/main" val="204181984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Model Learning for Evolving Systems</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19</a:t>
            </a:fld>
            <a:endParaRPr lang="nl-NL"/>
          </a:p>
        </p:txBody>
      </p:sp>
      <p:sp>
        <p:nvSpPr>
          <p:cNvPr id="44" name="Arredondar Retângulo em um Canto Diagonal 43"/>
          <p:cNvSpPr/>
          <p:nvPr/>
        </p:nvSpPr>
        <p:spPr>
          <a:xfrm>
            <a:off x="404662" y="1252835"/>
            <a:ext cx="3980784" cy="4904159"/>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dirty="0">
                <a:latin typeface="OCR A Extended" panose="02010509020102010303" pitchFamily="50" charset="0"/>
              </a:rPr>
              <a:t>Minimally Adequate Teacher</a:t>
            </a:r>
            <a:endParaRPr lang="pt-BR" dirty="0">
              <a:latin typeface="OCR A Extended" panose="02010509020102010303" pitchFamily="50" charset="0"/>
            </a:endParaRPr>
          </a:p>
        </p:txBody>
      </p:sp>
      <p:sp>
        <p:nvSpPr>
          <p:cNvPr id="47" name="Seta para a esquerda 46"/>
          <p:cNvSpPr/>
          <p:nvPr/>
        </p:nvSpPr>
        <p:spPr>
          <a:xfrm>
            <a:off x="4803749" y="1628800"/>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Equivalence Queries (EQ)</a:t>
            </a:r>
            <a:endParaRPr lang="pt-BR" sz="1400" dirty="0">
              <a:latin typeface="OCR A Extended" panose="02010509020102010303" pitchFamily="50" charset="0"/>
            </a:endParaRPr>
          </a:p>
        </p:txBody>
      </p:sp>
      <p:sp>
        <p:nvSpPr>
          <p:cNvPr id="54" name="Seta para a esquerda 53"/>
          <p:cNvSpPr/>
          <p:nvPr/>
        </p:nvSpPr>
        <p:spPr>
          <a:xfrm>
            <a:off x="4814853" y="4170382"/>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Membership Queries (MQ)</a:t>
            </a:r>
            <a:endParaRPr lang="pt-BR" sz="1400" dirty="0">
              <a:latin typeface="OCR A Extended" panose="02010509020102010303" pitchFamily="50" charset="0"/>
            </a:endParaRPr>
          </a:p>
        </p:txBody>
      </p:sp>
      <p:sp>
        <p:nvSpPr>
          <p:cNvPr id="59" name="Seta para a direita 58"/>
          <p:cNvSpPr/>
          <p:nvPr/>
        </p:nvSpPr>
        <p:spPr>
          <a:xfrm>
            <a:off x="4804509" y="2540108"/>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Yes || Counterexample</a:t>
            </a:r>
            <a:endParaRPr lang="pt-BR" sz="1400" dirty="0">
              <a:latin typeface="OCR A Extended" panose="02010509020102010303" pitchFamily="50" charset="0"/>
            </a:endParaRPr>
          </a:p>
        </p:txBody>
      </p:sp>
      <p:sp>
        <p:nvSpPr>
          <p:cNvPr id="60" name="Seta para a direita 59"/>
          <p:cNvSpPr/>
          <p:nvPr/>
        </p:nvSpPr>
        <p:spPr>
          <a:xfrm>
            <a:off x="4815613" y="5081690"/>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Query Output</a:t>
            </a:r>
            <a:endParaRPr lang="pt-BR" sz="1400" dirty="0">
              <a:latin typeface="OCR A Extended" panose="02010509020102010303" pitchFamily="50" charset="0"/>
            </a:endParaRPr>
          </a:p>
        </p:txBody>
      </p:sp>
      <p:sp>
        <p:nvSpPr>
          <p:cNvPr id="55" name="Arredondar Retângulo em um Canto Diagonal 54"/>
          <p:cNvSpPr/>
          <p:nvPr/>
        </p:nvSpPr>
        <p:spPr>
          <a:xfrm>
            <a:off x="8206223" y="1261144"/>
            <a:ext cx="3626794" cy="4904159"/>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dirty="0">
                <a:latin typeface="OCR A Extended" panose="02010509020102010303" pitchFamily="50" charset="0"/>
              </a:rPr>
              <a:t>Model Learning</a:t>
            </a:r>
            <a:endParaRPr lang="pt-BR" dirty="0">
              <a:latin typeface="OCR A Extended" panose="02010509020102010303" pitchFamily="50" charset="0"/>
            </a:endParaRPr>
          </a:p>
        </p:txBody>
      </p:sp>
      <p:pic>
        <p:nvPicPr>
          <p:cNvPr id="34" name="Imagem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4913" y="4874683"/>
            <a:ext cx="2671116" cy="844740"/>
          </a:xfrm>
          <a:prstGeom prst="rect">
            <a:avLst/>
          </a:prstGeom>
        </p:spPr>
      </p:pic>
      <p:pic>
        <p:nvPicPr>
          <p:cNvPr id="40" name="Imagem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9825" y="2188078"/>
            <a:ext cx="1519588" cy="1168914"/>
          </a:xfrm>
          <a:prstGeom prst="rect">
            <a:avLst/>
          </a:prstGeom>
        </p:spPr>
      </p:pic>
      <p:sp>
        <p:nvSpPr>
          <p:cNvPr id="61" name="Seta para baixo 60"/>
          <p:cNvSpPr/>
          <p:nvPr/>
        </p:nvSpPr>
        <p:spPr>
          <a:xfrm>
            <a:off x="8939499" y="3608328"/>
            <a:ext cx="2160240" cy="697620"/>
          </a:xfrm>
          <a:prstGeom prst="downArrow">
            <a:avLst>
              <a:gd name="adj1" fmla="val 65710"/>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Formulate</a:t>
            </a:r>
            <a:endParaRPr lang="pt-BR" sz="1400" dirty="0">
              <a:latin typeface="OCR A Extended" panose="02010509020102010303" pitchFamily="50" charset="0"/>
            </a:endParaRPr>
          </a:p>
        </p:txBody>
      </p:sp>
      <p:grpSp>
        <p:nvGrpSpPr>
          <p:cNvPr id="27" name="Grupo 26"/>
          <p:cNvGrpSpPr/>
          <p:nvPr/>
        </p:nvGrpSpPr>
        <p:grpSpPr>
          <a:xfrm>
            <a:off x="888076" y="2780928"/>
            <a:ext cx="3038064" cy="2011860"/>
            <a:chOff x="2001539" y="2241392"/>
            <a:chExt cx="1793380" cy="1187608"/>
          </a:xfrm>
        </p:grpSpPr>
        <p:pic>
          <p:nvPicPr>
            <p:cNvPr id="28" name="Imagem 27"/>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394173" y="2241392"/>
              <a:ext cx="1008112" cy="1008112"/>
            </a:xfrm>
            <a:prstGeom prst="rect">
              <a:avLst/>
            </a:prstGeom>
          </p:spPr>
        </p:pic>
        <p:sp>
          <p:nvSpPr>
            <p:cNvPr id="29" name="CaixaDeTexto 28"/>
            <p:cNvSpPr txBox="1"/>
            <p:nvPr/>
          </p:nvSpPr>
          <p:spPr>
            <a:xfrm>
              <a:off x="2001539" y="3249504"/>
              <a:ext cx="1793380" cy="179496"/>
            </a:xfrm>
            <a:prstGeom prst="rect">
              <a:avLst/>
            </a:prstGeom>
            <a:noFill/>
            <a:ln>
              <a:solidFill>
                <a:schemeClr val="bg1"/>
              </a:solidFill>
            </a:ln>
          </p:spPr>
          <p:txBody>
            <a:bodyPr wrap="square" lIns="108000" tIns="108000" rIns="108000" bIns="108000" rtlCol="0" anchor="ctr">
              <a:noAutofit/>
            </a:bodyPr>
            <a:lstStyle/>
            <a:p>
              <a:pPr algn="ctr"/>
              <a:r>
                <a:rPr lang="en-GB" b="1" noProof="0" dirty="0">
                  <a:solidFill>
                    <a:srgbClr val="971A67"/>
                  </a:solidFill>
                  <a:latin typeface="OCR A Extended" panose="02010509020102010303" pitchFamily="50" charset="0"/>
                </a:rPr>
                <a:t>Version 1</a:t>
              </a:r>
              <a:endParaRPr lang="pt-BR" b="1" noProof="0" dirty="0" err="1">
                <a:solidFill>
                  <a:srgbClr val="971A67"/>
                </a:solidFill>
                <a:latin typeface="OCR A Extended" panose="02010509020102010303" pitchFamily="50" charset="0"/>
              </a:endParaRPr>
            </a:p>
          </p:txBody>
        </p:sp>
      </p:grpSp>
      <p:grpSp>
        <p:nvGrpSpPr>
          <p:cNvPr id="33" name="Grupo 32"/>
          <p:cNvGrpSpPr/>
          <p:nvPr/>
        </p:nvGrpSpPr>
        <p:grpSpPr>
          <a:xfrm>
            <a:off x="888076" y="2780928"/>
            <a:ext cx="3038064" cy="2011860"/>
            <a:chOff x="7506238" y="2241392"/>
            <a:chExt cx="1793380" cy="1187608"/>
          </a:xfrm>
        </p:grpSpPr>
        <p:pic>
          <p:nvPicPr>
            <p:cNvPr id="35" name="Imagem 3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98872" y="2241392"/>
              <a:ext cx="1008112" cy="1008112"/>
            </a:xfrm>
            <a:prstGeom prst="rect">
              <a:avLst/>
            </a:prstGeom>
          </p:spPr>
        </p:pic>
        <p:sp>
          <p:nvSpPr>
            <p:cNvPr id="36" name="CaixaDeTexto 35"/>
            <p:cNvSpPr txBox="1"/>
            <p:nvPr/>
          </p:nvSpPr>
          <p:spPr>
            <a:xfrm>
              <a:off x="7506238" y="3249504"/>
              <a:ext cx="1793380" cy="179496"/>
            </a:xfrm>
            <a:prstGeom prst="rect">
              <a:avLst/>
            </a:prstGeom>
            <a:noFill/>
          </p:spPr>
          <p:txBody>
            <a:bodyPr wrap="square" lIns="108000" tIns="108000" rIns="108000" bIns="108000" rtlCol="0" anchor="ctr">
              <a:noAutofit/>
            </a:bodyPr>
            <a:lstStyle/>
            <a:p>
              <a:pPr algn="ctr"/>
              <a:r>
                <a:rPr lang="en-GB" noProof="0" dirty="0">
                  <a:ln>
                    <a:solidFill>
                      <a:srgbClr val="7C980B"/>
                    </a:solidFill>
                  </a:ln>
                  <a:solidFill>
                    <a:srgbClr val="7C980B"/>
                  </a:solidFill>
                  <a:latin typeface="OCR A Extended" panose="02010509020102010303" pitchFamily="50" charset="0"/>
                </a:rPr>
                <a:t>Version 2</a:t>
              </a:r>
              <a:endParaRPr lang="pt-BR" noProof="0" dirty="0" err="1">
                <a:ln>
                  <a:solidFill>
                    <a:srgbClr val="7C980B"/>
                  </a:solidFill>
                </a:ln>
                <a:solidFill>
                  <a:srgbClr val="7C980B"/>
                </a:solidFill>
                <a:latin typeface="OCR A Extended" panose="02010509020102010303" pitchFamily="50" charset="0"/>
              </a:endParaRPr>
            </a:p>
          </p:txBody>
        </p:sp>
      </p:grpSp>
      <p:pic>
        <p:nvPicPr>
          <p:cNvPr id="41" name="Imagem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0037" y="4723527"/>
            <a:ext cx="3300868" cy="1147052"/>
          </a:xfrm>
          <a:prstGeom prst="rect">
            <a:avLst/>
          </a:prstGeom>
        </p:spPr>
      </p:pic>
      <p:pic>
        <p:nvPicPr>
          <p:cNvPr id="3" name="Imagem 2"/>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27105" y="2942920"/>
            <a:ext cx="504057" cy="504057"/>
          </a:xfrm>
          <a:prstGeom prst="rect">
            <a:avLst/>
          </a:prstGeom>
        </p:spPr>
      </p:pic>
      <p:pic>
        <p:nvPicPr>
          <p:cNvPr id="49" name="Imagem 48"/>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419654" y="2924417"/>
            <a:ext cx="518957" cy="518957"/>
          </a:xfrm>
          <a:prstGeom prst="rect">
            <a:avLst/>
          </a:prstGeom>
        </p:spPr>
      </p:pic>
    </p:spTree>
    <p:extLst>
      <p:ext uri="{BB962C8B-B14F-4D97-AF65-F5344CB8AC3E}">
        <p14:creationId xmlns:p14="http://schemas.microsoft.com/office/powerpoint/2010/main" val="4551169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anim calcmode="lin" valueType="num">
                                      <p:cBhvr>
                                        <p:cTn id="18" dur="500" fill="hold"/>
                                        <p:tgtEl>
                                          <p:spTgt spid="61"/>
                                        </p:tgtEl>
                                        <p:attrNameLst>
                                          <p:attrName>ppt_x</p:attrName>
                                        </p:attrNameLst>
                                      </p:cBhvr>
                                      <p:tavLst>
                                        <p:tav tm="0">
                                          <p:val>
                                            <p:strVal val="#ppt_x"/>
                                          </p:val>
                                        </p:tav>
                                        <p:tav tm="100000">
                                          <p:val>
                                            <p:strVal val="#ppt_x"/>
                                          </p:val>
                                        </p:tav>
                                      </p:tavLst>
                                    </p:anim>
                                    <p:anim calcmode="lin" valueType="num">
                                      <p:cBhvr>
                                        <p:cTn id="19" dur="500" fill="hold"/>
                                        <p:tgtEl>
                                          <p:spTgt spid="61"/>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anim calcmode="lin" valueType="num">
                                      <p:cBhvr>
                                        <p:cTn id="24" dur="500" fill="hold"/>
                                        <p:tgtEl>
                                          <p:spTgt spid="34"/>
                                        </p:tgtEl>
                                        <p:attrNameLst>
                                          <p:attrName>ppt_x</p:attrName>
                                        </p:attrNameLst>
                                      </p:cBhvr>
                                      <p:tavLst>
                                        <p:tav tm="0">
                                          <p:val>
                                            <p:strVal val="#ppt_x"/>
                                          </p:val>
                                        </p:tav>
                                        <p:tav tm="100000">
                                          <p:val>
                                            <p:strVal val="#ppt_x"/>
                                          </p:val>
                                        </p:tav>
                                      </p:tavLst>
                                    </p:anim>
                                    <p:anim calcmode="lin" valueType="num">
                                      <p:cBhvr>
                                        <p:cTn id="2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nodeType="clickEffect">
                                  <p:stCondLst>
                                    <p:cond delay="0"/>
                                  </p:stCondLst>
                                  <p:childTnLst>
                                    <p:animEffect transition="out" filter="randombar(horizontal)">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anim calcmode="lin" valueType="num">
                                      <p:cBhvr>
                                        <p:cTn id="34" dur="500" fill="hold"/>
                                        <p:tgtEl>
                                          <p:spTgt spid="33"/>
                                        </p:tgtEl>
                                        <p:attrNameLst>
                                          <p:attrName>ppt_x</p:attrName>
                                        </p:attrNameLst>
                                      </p:cBhvr>
                                      <p:tavLst>
                                        <p:tav tm="0">
                                          <p:val>
                                            <p:strVal val="#ppt_x"/>
                                          </p:val>
                                        </p:tav>
                                        <p:tav tm="100000">
                                          <p:val>
                                            <p:strVal val="#ppt_x"/>
                                          </p:val>
                                        </p:tav>
                                      </p:tavLst>
                                    </p:anim>
                                    <p:anim calcmode="lin" valueType="num">
                                      <p:cBhvr>
                                        <p:cTn id="35" dur="5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26" presetClass="exit" presetSubtype="0" fill="hold" nodeType="afterEffect">
                                  <p:stCondLst>
                                    <p:cond delay="0"/>
                                  </p:stCondLst>
                                  <p:childTnLst>
                                    <p:animEffect transition="out" filter="wipe(down)">
                                      <p:cBhvr>
                                        <p:cTn id="38" dur="45" accel="50000">
                                          <p:stCondLst>
                                            <p:cond delay="455"/>
                                          </p:stCondLst>
                                        </p:cTn>
                                        <p:tgtEl>
                                          <p:spTgt spid="3"/>
                                        </p:tgtEl>
                                      </p:cBhvr>
                                    </p:animEffect>
                                    <p:anim calcmode="lin" valueType="num">
                                      <p:cBhvr>
                                        <p:cTn id="39" dur="455"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40" dur="44">
                                          <p:stCondLst>
                                            <p:cond delay="455"/>
                                          </p:stCondLst>
                                        </p:cTn>
                                        <p:tgtEl>
                                          <p:spTgt spid="3"/>
                                        </p:tgtEl>
                                        <p:attrNameLst>
                                          <p:attrName>ppt_x</p:attrName>
                                        </p:attrNameLst>
                                      </p:cBhvr>
                                      <p:tavLst>
                                        <p:tav tm="0">
                                          <p:val>
                                            <p:strVal val="ppt_x"/>
                                          </p:val>
                                        </p:tav>
                                        <p:tav tm="100000">
                                          <p:val>
                                            <p:strVal val="ppt_x"/>
                                          </p:val>
                                        </p:tav>
                                      </p:tavLst>
                                    </p:anim>
                                    <p:anim calcmode="lin" valueType="num">
                                      <p:cBhvr>
                                        <p:cTn id="41" dur="166"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2" dur="166" tmFilter="0, 0; 0.125,0.2665; 0.25,0.4; 0.375,0.465; 0.5,0.5;  0.625,0.535; 0.75,0.6; 0.875,0.7335; 1,1">
                                          <p:stCondLst>
                                            <p:cond delay="166"/>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3" dur="83" tmFilter="0, 0; 0.125,0.2665; 0.25,0.4; 0.375,0.465; 0.5,0.5;  0.625,0.535; 0.75,0.6; 0.875,0.7335; 1,1">
                                          <p:stCondLst>
                                            <p:cond delay="331"/>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4" dur="41" tmFilter="0, 0; 0.125,0.2665; 0.25,0.4; 0.375,0.465; 0.5,0.5;  0.625,0.535; 0.75,0.6; 0.875,0.7335; 1,1">
                                          <p:stCondLst>
                                            <p:cond delay="414"/>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5" dur="45" accel="50000">
                                          <p:stCondLst>
                                            <p:cond delay="455"/>
                                          </p:stCondLst>
                                        </p:cTn>
                                        <p:tgtEl>
                                          <p:spTgt spid="3"/>
                                        </p:tgtEl>
                                        <p:attrNameLst>
                                          <p:attrName>ppt_y</p:attrName>
                                        </p:attrNameLst>
                                      </p:cBhvr>
                                      <p:tavLst>
                                        <p:tav tm="0">
                                          <p:val>
                                            <p:strVal val="ppt_y"/>
                                          </p:val>
                                        </p:tav>
                                        <p:tav tm="100000">
                                          <p:val>
                                            <p:strVal val="ppt_y+ppt_h"/>
                                          </p:val>
                                        </p:tav>
                                      </p:tavLst>
                                    </p:anim>
                                    <p:animScale>
                                      <p:cBhvr>
                                        <p:cTn id="46" dur="6">
                                          <p:stCondLst>
                                            <p:cond delay="155"/>
                                          </p:stCondLst>
                                        </p:cTn>
                                        <p:tgtEl>
                                          <p:spTgt spid="3"/>
                                        </p:tgtEl>
                                      </p:cBhvr>
                                      <p:to x="100000" y="60000"/>
                                    </p:animScale>
                                    <p:animScale>
                                      <p:cBhvr>
                                        <p:cTn id="47" dur="41" decel="50000">
                                          <p:stCondLst>
                                            <p:cond delay="162"/>
                                          </p:stCondLst>
                                        </p:cTn>
                                        <p:tgtEl>
                                          <p:spTgt spid="3"/>
                                        </p:tgtEl>
                                      </p:cBhvr>
                                      <p:to x="100000" y="100000"/>
                                    </p:animScale>
                                    <p:animScale>
                                      <p:cBhvr>
                                        <p:cTn id="48" dur="6">
                                          <p:stCondLst>
                                            <p:cond delay="328"/>
                                          </p:stCondLst>
                                        </p:cTn>
                                        <p:tgtEl>
                                          <p:spTgt spid="3"/>
                                        </p:tgtEl>
                                      </p:cBhvr>
                                      <p:to x="100000" y="80000"/>
                                    </p:animScale>
                                    <p:animScale>
                                      <p:cBhvr>
                                        <p:cTn id="49" dur="41" decel="50000">
                                          <p:stCondLst>
                                            <p:cond delay="335"/>
                                          </p:stCondLst>
                                        </p:cTn>
                                        <p:tgtEl>
                                          <p:spTgt spid="3"/>
                                        </p:tgtEl>
                                      </p:cBhvr>
                                      <p:to x="100000" y="100000"/>
                                    </p:animScale>
                                    <p:animScale>
                                      <p:cBhvr>
                                        <p:cTn id="50" dur="6">
                                          <p:stCondLst>
                                            <p:cond delay="410"/>
                                          </p:stCondLst>
                                        </p:cTn>
                                        <p:tgtEl>
                                          <p:spTgt spid="3"/>
                                        </p:tgtEl>
                                      </p:cBhvr>
                                      <p:to x="100000" y="90000"/>
                                    </p:animScale>
                                    <p:animScale>
                                      <p:cBhvr>
                                        <p:cTn id="51" dur="41" decel="50000">
                                          <p:stCondLst>
                                            <p:cond delay="417"/>
                                          </p:stCondLst>
                                        </p:cTn>
                                        <p:tgtEl>
                                          <p:spTgt spid="3"/>
                                        </p:tgtEl>
                                      </p:cBhvr>
                                      <p:to x="100000" y="100000"/>
                                    </p:animScale>
                                    <p:animScale>
                                      <p:cBhvr>
                                        <p:cTn id="52" dur="6">
                                          <p:stCondLst>
                                            <p:cond delay="452"/>
                                          </p:stCondLst>
                                        </p:cTn>
                                        <p:tgtEl>
                                          <p:spTgt spid="3"/>
                                        </p:tgtEl>
                                      </p:cBhvr>
                                      <p:to x="100000" y="95000"/>
                                    </p:animScale>
                                    <p:animScale>
                                      <p:cBhvr>
                                        <p:cTn id="53" dur="41" decel="50000">
                                          <p:stCondLst>
                                            <p:cond delay="458"/>
                                          </p:stCondLst>
                                        </p:cTn>
                                        <p:tgtEl>
                                          <p:spTgt spid="3"/>
                                        </p:tgtEl>
                                      </p:cBhvr>
                                      <p:to x="100000" y="100000"/>
                                    </p:animScale>
                                    <p:set>
                                      <p:cBhvr>
                                        <p:cTn id="54" dur="1" fill="hold">
                                          <p:stCondLst>
                                            <p:cond delay="499"/>
                                          </p:stCondLst>
                                        </p:cTn>
                                        <p:tgtEl>
                                          <p:spTgt spid="3"/>
                                        </p:tgtEl>
                                        <p:attrNameLst>
                                          <p:attrName>style.visibility</p:attrName>
                                        </p:attrNameLst>
                                      </p:cBhvr>
                                      <p:to>
                                        <p:strVal val="hidden"/>
                                      </p:to>
                                    </p:set>
                                  </p:childTnLst>
                                </p:cTn>
                              </p:par>
                              <p:par>
                                <p:cTn id="55" presetID="47"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anim calcmode="lin" valueType="num">
                                      <p:cBhvr>
                                        <p:cTn id="58" dur="500" fill="hold"/>
                                        <p:tgtEl>
                                          <p:spTgt spid="49"/>
                                        </p:tgtEl>
                                        <p:attrNameLst>
                                          <p:attrName>ppt_x</p:attrName>
                                        </p:attrNameLst>
                                      </p:cBhvr>
                                      <p:tavLst>
                                        <p:tav tm="0">
                                          <p:val>
                                            <p:strVal val="#ppt_x"/>
                                          </p:val>
                                        </p:tav>
                                        <p:tav tm="100000">
                                          <p:val>
                                            <p:strVal val="#ppt_x"/>
                                          </p:val>
                                        </p:tav>
                                      </p:tavLst>
                                    </p:anim>
                                    <p:anim calcmode="lin" valueType="num">
                                      <p:cBhvr>
                                        <p:cTn id="59" dur="500" fill="hold"/>
                                        <p:tgtEl>
                                          <p:spTgt spid="49"/>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5" presetClass="entr" presetSubtype="0" fill="hold" grpId="1"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1000"/>
                                        <p:tgtEl>
                                          <p:spTgt spid="61"/>
                                        </p:tgtEl>
                                      </p:cBhvr>
                                    </p:animEffect>
                                    <p:anim calcmode="lin" valueType="num">
                                      <p:cBhvr>
                                        <p:cTn id="64" dur="1000" fill="hold"/>
                                        <p:tgtEl>
                                          <p:spTgt spid="61"/>
                                        </p:tgtEl>
                                        <p:attrNameLst>
                                          <p:attrName>ppt_w</p:attrName>
                                        </p:attrNameLst>
                                      </p:cBhvr>
                                      <p:tavLst>
                                        <p:tav tm="0" fmla="#ppt_w*sin(2.5*pi*$)">
                                          <p:val>
                                            <p:fltVal val="0"/>
                                          </p:val>
                                        </p:tav>
                                        <p:tav tm="100000">
                                          <p:val>
                                            <p:fltVal val="1"/>
                                          </p:val>
                                        </p:tav>
                                      </p:tavLst>
                                    </p:anim>
                                    <p:anim calcmode="lin" valueType="num">
                                      <p:cBhvr>
                                        <p:cTn id="65" dur="1000" fill="hold"/>
                                        <p:tgtEl>
                                          <p:spTgt spid="61"/>
                                        </p:tgtEl>
                                        <p:attrNameLst>
                                          <p:attrName>ppt_h</p:attrName>
                                        </p:attrNameLst>
                                      </p:cBhvr>
                                      <p:tavLst>
                                        <p:tav tm="0">
                                          <p:val>
                                            <p:strVal val="#ppt_h"/>
                                          </p:val>
                                        </p:tav>
                                        <p:tav tm="100000">
                                          <p:val>
                                            <p:strVal val="#ppt_h"/>
                                          </p:val>
                                        </p:tav>
                                      </p:tavLst>
                                    </p:anim>
                                  </p:childTnLst>
                                </p:cTn>
                              </p:par>
                              <p:par>
                                <p:cTn id="66" presetID="47" presetClass="entr" presetSubtype="0"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anim calcmode="lin" valueType="num">
                                      <p:cBhvr>
                                        <p:cTn id="69" dur="500" fill="hold"/>
                                        <p:tgtEl>
                                          <p:spTgt spid="41"/>
                                        </p:tgtEl>
                                        <p:attrNameLst>
                                          <p:attrName>ppt_x</p:attrName>
                                        </p:attrNameLst>
                                      </p:cBhvr>
                                      <p:tavLst>
                                        <p:tav tm="0">
                                          <p:val>
                                            <p:strVal val="#ppt_x"/>
                                          </p:val>
                                        </p:tav>
                                        <p:tav tm="100000">
                                          <p:val>
                                            <p:strVal val="#ppt_x"/>
                                          </p:val>
                                        </p:tav>
                                      </p:tavLst>
                                    </p:anim>
                                    <p:anim calcmode="lin" valueType="num">
                                      <p:cBhvr>
                                        <p:cTn id="70" dur="500" fill="hold"/>
                                        <p:tgtEl>
                                          <p:spTgt spid="41"/>
                                        </p:tgtEl>
                                        <p:attrNameLst>
                                          <p:attrName>ppt_y</p:attrName>
                                        </p:attrNameLst>
                                      </p:cBhvr>
                                      <p:tavLst>
                                        <p:tav tm="0">
                                          <p:val>
                                            <p:strVal val="#ppt_y-.1"/>
                                          </p:val>
                                        </p:tav>
                                        <p:tav tm="100000">
                                          <p:val>
                                            <p:strVal val="#ppt_y"/>
                                          </p:val>
                                        </p:tav>
                                      </p:tavLst>
                                    </p:anim>
                                  </p:childTnLst>
                                </p:cTn>
                              </p:par>
                              <p:par>
                                <p:cTn id="71" presetID="26" presetClass="exit" presetSubtype="0" fill="hold" nodeType="withEffect">
                                  <p:stCondLst>
                                    <p:cond delay="0"/>
                                  </p:stCondLst>
                                  <p:childTnLst>
                                    <p:animEffect transition="out" filter="wipe(down)">
                                      <p:cBhvr>
                                        <p:cTn id="72" dur="45" accel="50000">
                                          <p:stCondLst>
                                            <p:cond delay="455"/>
                                          </p:stCondLst>
                                        </p:cTn>
                                        <p:tgtEl>
                                          <p:spTgt spid="34"/>
                                        </p:tgtEl>
                                      </p:cBhvr>
                                    </p:animEffect>
                                    <p:anim calcmode="lin" valueType="num">
                                      <p:cBhvr>
                                        <p:cTn id="73" dur="455" tmFilter="0,0; 0.14,0.31; 0.43,0.73; 0.71,0.91; 1.0,1.0">
                                          <p:stCondLst>
                                            <p:cond delay="0"/>
                                          </p:stCondLst>
                                        </p:cTn>
                                        <p:tgtEl>
                                          <p:spTgt spid="34"/>
                                        </p:tgtEl>
                                        <p:attrNameLst>
                                          <p:attrName>ppt_x</p:attrName>
                                        </p:attrNameLst>
                                      </p:cBhvr>
                                      <p:tavLst>
                                        <p:tav tm="0">
                                          <p:val>
                                            <p:strVal val="ppt_x"/>
                                          </p:val>
                                        </p:tav>
                                        <p:tav tm="100000">
                                          <p:val>
                                            <p:strVal val="#ppt_x+0.25"/>
                                          </p:val>
                                        </p:tav>
                                      </p:tavLst>
                                    </p:anim>
                                    <p:anim calcmode="lin" valueType="num">
                                      <p:cBhvr>
                                        <p:cTn id="74" dur="44">
                                          <p:stCondLst>
                                            <p:cond delay="455"/>
                                          </p:stCondLst>
                                        </p:cTn>
                                        <p:tgtEl>
                                          <p:spTgt spid="34"/>
                                        </p:tgtEl>
                                        <p:attrNameLst>
                                          <p:attrName>ppt_x</p:attrName>
                                        </p:attrNameLst>
                                      </p:cBhvr>
                                      <p:tavLst>
                                        <p:tav tm="0">
                                          <p:val>
                                            <p:strVal val="ppt_x"/>
                                          </p:val>
                                        </p:tav>
                                        <p:tav tm="100000">
                                          <p:val>
                                            <p:strVal val="ppt_x"/>
                                          </p:val>
                                        </p:tav>
                                      </p:tavLst>
                                    </p:anim>
                                    <p:anim calcmode="lin" valueType="num">
                                      <p:cBhvr>
                                        <p:cTn id="75" dur="166" tmFilter="0.0,0.0;0.25,0.07;0.50,0.2;0.75,0.467;1.0,1.0">
                                          <p:stCondLst>
                                            <p:cond delay="0"/>
                                          </p:stCondLst>
                                        </p:cTn>
                                        <p:tgtEl>
                                          <p:spTgt spid="3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6" dur="166" tmFilter="0, 0; 0.125,0.2665; 0.25,0.4; 0.375,0.465; 0.5,0.5;  0.625,0.535; 0.75,0.6; 0.875,0.7335; 1,1">
                                          <p:stCondLst>
                                            <p:cond delay="166"/>
                                          </p:stCondLst>
                                        </p:cTn>
                                        <p:tgtEl>
                                          <p:spTgt spid="3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7" dur="83" tmFilter="0, 0; 0.125,0.2665; 0.25,0.4; 0.375,0.465; 0.5,0.5;  0.625,0.535; 0.75,0.6; 0.875,0.7335; 1,1">
                                          <p:stCondLst>
                                            <p:cond delay="331"/>
                                          </p:stCondLst>
                                        </p:cTn>
                                        <p:tgtEl>
                                          <p:spTgt spid="3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8" dur="41" tmFilter="0, 0; 0.125,0.2665; 0.25,0.4; 0.375,0.465; 0.5,0.5;  0.625,0.535; 0.75,0.6; 0.875,0.7335; 1,1">
                                          <p:stCondLst>
                                            <p:cond delay="414"/>
                                          </p:stCondLst>
                                        </p:cTn>
                                        <p:tgtEl>
                                          <p:spTgt spid="3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9" dur="45" accel="50000">
                                          <p:stCondLst>
                                            <p:cond delay="455"/>
                                          </p:stCondLst>
                                        </p:cTn>
                                        <p:tgtEl>
                                          <p:spTgt spid="34"/>
                                        </p:tgtEl>
                                        <p:attrNameLst>
                                          <p:attrName>ppt_y</p:attrName>
                                        </p:attrNameLst>
                                      </p:cBhvr>
                                      <p:tavLst>
                                        <p:tav tm="0">
                                          <p:val>
                                            <p:strVal val="ppt_y"/>
                                          </p:val>
                                        </p:tav>
                                        <p:tav tm="100000">
                                          <p:val>
                                            <p:strVal val="ppt_y+ppt_h"/>
                                          </p:val>
                                        </p:tav>
                                      </p:tavLst>
                                    </p:anim>
                                    <p:animScale>
                                      <p:cBhvr>
                                        <p:cTn id="80" dur="6">
                                          <p:stCondLst>
                                            <p:cond delay="155"/>
                                          </p:stCondLst>
                                        </p:cTn>
                                        <p:tgtEl>
                                          <p:spTgt spid="34"/>
                                        </p:tgtEl>
                                      </p:cBhvr>
                                      <p:to x="100000" y="60000"/>
                                    </p:animScale>
                                    <p:animScale>
                                      <p:cBhvr>
                                        <p:cTn id="81" dur="41" decel="50000">
                                          <p:stCondLst>
                                            <p:cond delay="162"/>
                                          </p:stCondLst>
                                        </p:cTn>
                                        <p:tgtEl>
                                          <p:spTgt spid="34"/>
                                        </p:tgtEl>
                                      </p:cBhvr>
                                      <p:to x="100000" y="100000"/>
                                    </p:animScale>
                                    <p:animScale>
                                      <p:cBhvr>
                                        <p:cTn id="82" dur="6">
                                          <p:stCondLst>
                                            <p:cond delay="328"/>
                                          </p:stCondLst>
                                        </p:cTn>
                                        <p:tgtEl>
                                          <p:spTgt spid="34"/>
                                        </p:tgtEl>
                                      </p:cBhvr>
                                      <p:to x="100000" y="80000"/>
                                    </p:animScale>
                                    <p:animScale>
                                      <p:cBhvr>
                                        <p:cTn id="83" dur="41" decel="50000">
                                          <p:stCondLst>
                                            <p:cond delay="335"/>
                                          </p:stCondLst>
                                        </p:cTn>
                                        <p:tgtEl>
                                          <p:spTgt spid="34"/>
                                        </p:tgtEl>
                                      </p:cBhvr>
                                      <p:to x="100000" y="100000"/>
                                    </p:animScale>
                                    <p:animScale>
                                      <p:cBhvr>
                                        <p:cTn id="84" dur="6">
                                          <p:stCondLst>
                                            <p:cond delay="410"/>
                                          </p:stCondLst>
                                        </p:cTn>
                                        <p:tgtEl>
                                          <p:spTgt spid="34"/>
                                        </p:tgtEl>
                                      </p:cBhvr>
                                      <p:to x="100000" y="90000"/>
                                    </p:animScale>
                                    <p:animScale>
                                      <p:cBhvr>
                                        <p:cTn id="85" dur="41" decel="50000">
                                          <p:stCondLst>
                                            <p:cond delay="417"/>
                                          </p:stCondLst>
                                        </p:cTn>
                                        <p:tgtEl>
                                          <p:spTgt spid="34"/>
                                        </p:tgtEl>
                                      </p:cBhvr>
                                      <p:to x="100000" y="100000"/>
                                    </p:animScale>
                                    <p:animScale>
                                      <p:cBhvr>
                                        <p:cTn id="86" dur="6">
                                          <p:stCondLst>
                                            <p:cond delay="452"/>
                                          </p:stCondLst>
                                        </p:cTn>
                                        <p:tgtEl>
                                          <p:spTgt spid="34"/>
                                        </p:tgtEl>
                                      </p:cBhvr>
                                      <p:to x="100000" y="95000"/>
                                    </p:animScale>
                                    <p:animScale>
                                      <p:cBhvr>
                                        <p:cTn id="87" dur="41" decel="50000">
                                          <p:stCondLst>
                                            <p:cond delay="458"/>
                                          </p:stCondLst>
                                        </p:cTn>
                                        <p:tgtEl>
                                          <p:spTgt spid="34"/>
                                        </p:tgtEl>
                                      </p:cBhvr>
                                      <p:to x="100000" y="100000"/>
                                    </p:animScale>
                                    <p:set>
                                      <p:cBhvr>
                                        <p:cTn id="8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a:t>Agenda</a:t>
            </a:r>
          </a:p>
        </p:txBody>
      </p:sp>
      <p:sp>
        <p:nvSpPr>
          <p:cNvPr id="3" name="Tijdelijke aanduiding voor verticale tekst 2"/>
          <p:cNvSpPr>
            <a:spLocks noGrp="1"/>
          </p:cNvSpPr>
          <p:nvPr>
            <p:ph type="body" orient="vert" idx="1"/>
          </p:nvPr>
        </p:nvSpPr>
        <p:spPr/>
        <p:txBody>
          <a:bodyPr vert="horz" lIns="0" tIns="0" rIns="0" bIns="0" rtlCol="0" anchor="t">
            <a:normAutofit/>
          </a:bodyPr>
          <a:lstStyle/>
          <a:p>
            <a:pPr marL="514350" indent="-514350">
              <a:buFont typeface="+mj-lt"/>
              <a:buAutoNum type="arabicPeriod"/>
            </a:pPr>
            <a:r>
              <a:rPr lang="en-US" sz="2800" noProof="0" dirty="0"/>
              <a:t>Introduction</a:t>
            </a:r>
          </a:p>
          <a:p>
            <a:pPr marL="514350" indent="-514350">
              <a:buFont typeface="+mj-lt"/>
              <a:buAutoNum type="arabicPeriod"/>
            </a:pPr>
            <a:r>
              <a:rPr lang="en-US" sz="2800" noProof="0" dirty="0"/>
              <a:t>Research Problem </a:t>
            </a:r>
          </a:p>
          <a:p>
            <a:pPr marL="514350" indent="-514350">
              <a:buFont typeface="+mj-lt"/>
              <a:buAutoNum type="arabicPeriod"/>
            </a:pPr>
            <a:r>
              <a:rPr lang="en-US" sz="2800" noProof="0" dirty="0"/>
              <a:t>Research Objectives </a:t>
            </a:r>
          </a:p>
          <a:p>
            <a:pPr marL="538163" lvl="1"/>
            <a:r>
              <a:rPr lang="en-US" sz="2600" noProof="0" dirty="0"/>
              <a:t>Learning to Reuse</a:t>
            </a:r>
          </a:p>
          <a:p>
            <a:pPr marL="538163" lvl="1"/>
            <a:r>
              <a:rPr lang="en-US" sz="2600" noProof="0" dirty="0"/>
              <a:t>Learning from Difference</a:t>
            </a:r>
          </a:p>
          <a:p>
            <a:pPr marL="538163" lvl="1"/>
            <a:r>
              <a:rPr lang="en-US" sz="2600" noProof="0" dirty="0"/>
              <a:t>Learning by Sampling</a:t>
            </a:r>
          </a:p>
          <a:p>
            <a:pPr marL="514350" indent="-514350">
              <a:buFont typeface="+mj-lt"/>
              <a:buAutoNum type="arabicPeriod"/>
            </a:pPr>
            <a:r>
              <a:rPr lang="en-US" sz="2800" dirty="0"/>
              <a:t>Final Remarks and Future Work</a:t>
            </a:r>
            <a:endParaRPr lang="en-US" sz="2800" noProof="0" dirty="0"/>
          </a:p>
        </p:txBody>
      </p:sp>
      <p:sp>
        <p:nvSpPr>
          <p:cNvPr id="4" name="Tijdelijke aanduiding voor dianummer 3"/>
          <p:cNvSpPr>
            <a:spLocks noGrp="1"/>
          </p:cNvSpPr>
          <p:nvPr>
            <p:ph type="sldNum" sz="quarter" idx="4"/>
          </p:nvPr>
        </p:nvSpPr>
        <p:spPr/>
        <p:txBody>
          <a:bodyPr/>
          <a:lstStyle/>
          <a:p>
            <a:fld id="{5EE7099E-8998-4851-915A-4F4831808297}" type="slidenum">
              <a:rPr lang="nl-NL" smtClean="0"/>
              <a:pPr/>
              <a:t>2</a:t>
            </a:fld>
            <a:endParaRPr lang="nl-NL"/>
          </a:p>
        </p:txBody>
      </p:sp>
    </p:spTree>
    <p:extLst>
      <p:ext uri="{BB962C8B-B14F-4D97-AF65-F5344CB8AC3E}">
        <p14:creationId xmlns:p14="http://schemas.microsoft.com/office/powerpoint/2010/main" val="16621050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Adaptive Model Learning</a:t>
            </a:r>
          </a:p>
        </p:txBody>
      </p:sp>
      <p:sp>
        <p:nvSpPr>
          <p:cNvPr id="7" name="Espaço Reservado para Texto Vertical 6"/>
          <p:cNvSpPr>
            <a:spLocks noGrp="1"/>
          </p:cNvSpPr>
          <p:nvPr>
            <p:ph type="body" orient="vert" idx="1"/>
          </p:nvPr>
        </p:nvSpPr>
        <p:spPr>
          <a:xfrm>
            <a:off x="404663" y="1252836"/>
            <a:ext cx="8862864" cy="4795836"/>
          </a:xfrm>
        </p:spPr>
        <p:txBody>
          <a:bodyPr>
            <a:normAutofit/>
          </a:bodyPr>
          <a:lstStyle/>
          <a:p>
            <a:pPr>
              <a:lnSpc>
                <a:spcPct val="200000"/>
              </a:lnSpc>
            </a:pPr>
            <a:r>
              <a:rPr lang="en-US" sz="2000" b="1" noProof="0" dirty="0">
                <a:latin typeface="+mj-lt"/>
              </a:rPr>
              <a:t>What: </a:t>
            </a:r>
            <a:r>
              <a:rPr lang="en-US" sz="2000" noProof="0" dirty="0">
                <a:latin typeface="+mj-lt"/>
              </a:rPr>
              <a:t>Variant of model learning</a:t>
            </a:r>
          </a:p>
          <a:p>
            <a:pPr>
              <a:lnSpc>
                <a:spcPct val="200000"/>
              </a:lnSpc>
            </a:pPr>
            <a:r>
              <a:rPr lang="en-US" sz="2000" b="1" noProof="0" dirty="0">
                <a:latin typeface="+mj-lt"/>
              </a:rPr>
              <a:t>How: </a:t>
            </a:r>
            <a:r>
              <a:rPr lang="en-US" sz="2000" noProof="0" dirty="0">
                <a:latin typeface="+mj-lt"/>
              </a:rPr>
              <a:t>Reuse transfer/separating sequences from existing models</a:t>
            </a:r>
          </a:p>
          <a:p>
            <a:pPr>
              <a:lnSpc>
                <a:spcPct val="200000"/>
              </a:lnSpc>
            </a:pPr>
            <a:r>
              <a:rPr lang="en-US" sz="2000" b="1" dirty="0">
                <a:latin typeface="+mj-lt"/>
              </a:rPr>
              <a:t>Why: </a:t>
            </a:r>
            <a:r>
              <a:rPr lang="en-US" sz="2000" dirty="0">
                <a:sym typeface="Wingdings" panose="05000000000000000000" pitchFamily="2" charset="2"/>
              </a:rPr>
              <a:t>S</a:t>
            </a:r>
            <a:r>
              <a:rPr lang="en-US" sz="2000" dirty="0"/>
              <a:t>peed up model learning</a:t>
            </a:r>
            <a:endParaRPr lang="en-US" sz="2000" b="1" noProof="0" dirty="0">
              <a:latin typeface="+mj-lt"/>
            </a:endParaRPr>
          </a:p>
          <a:p>
            <a:pPr lvl="1">
              <a:lnSpc>
                <a:spcPct val="200000"/>
              </a:lnSpc>
            </a:pPr>
            <a:r>
              <a:rPr lang="en-US" sz="2000" dirty="0">
                <a:latin typeface="+mj-lt"/>
              </a:rPr>
              <a:t>Find states maintained in newer versions</a:t>
            </a:r>
          </a:p>
          <a:p>
            <a:pPr lvl="1">
              <a:lnSpc>
                <a:spcPct val="200000"/>
              </a:lnSpc>
            </a:pPr>
            <a:r>
              <a:rPr lang="en-US" sz="2000" noProof="0" dirty="0">
                <a:latin typeface="+mj-lt"/>
              </a:rPr>
              <a:t>Reduce the time for model checking</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7334" y="3949197"/>
            <a:ext cx="1519588" cy="1168914"/>
          </a:xfrm>
          <a:prstGeom prst="rect">
            <a:avLst/>
          </a:prstGeom>
        </p:spPr>
      </p:pic>
      <p:sp>
        <p:nvSpPr>
          <p:cNvPr id="6" name="Texto explicativo em seta para a direita 5"/>
          <p:cNvSpPr/>
          <p:nvPr/>
        </p:nvSpPr>
        <p:spPr>
          <a:xfrm>
            <a:off x="5757754" y="4376475"/>
            <a:ext cx="2399579" cy="836060"/>
          </a:xfrm>
          <a:prstGeom prst="rightArrowCallou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OCR A Extended" panose="02010509020102010303" pitchFamily="50" charset="0"/>
              </a:rPr>
              <a:t>Transfer Sequences</a:t>
            </a:r>
            <a:endParaRPr lang="pt-BR" dirty="0">
              <a:solidFill>
                <a:schemeClr val="tx1"/>
              </a:solidFill>
              <a:latin typeface="OCR A Extended" panose="02010509020102010303" pitchFamily="50" charset="0"/>
            </a:endParaRPr>
          </a:p>
        </p:txBody>
      </p:sp>
      <p:sp>
        <p:nvSpPr>
          <p:cNvPr id="8" name="Texto explicativo em seta para baixo 7"/>
          <p:cNvSpPr/>
          <p:nvPr/>
        </p:nvSpPr>
        <p:spPr>
          <a:xfrm>
            <a:off x="8473065" y="2968051"/>
            <a:ext cx="1688196" cy="1225037"/>
          </a:xfrm>
          <a:prstGeom prst="downArrowCallou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latin typeface="OCR A Extended" panose="02010509020102010303" pitchFamily="50" charset="0"/>
              </a:rPr>
              <a:t>Separating Sequences</a:t>
            </a:r>
            <a:endParaRPr lang="pt-BR" dirty="0">
              <a:solidFill>
                <a:schemeClr val="tx1"/>
              </a:solidFill>
              <a:latin typeface="OCR A Extended" panose="02010509020102010303" pitchFamily="50" charset="0"/>
            </a:endParaRPr>
          </a:p>
        </p:txBody>
      </p:sp>
      <p:sp>
        <p:nvSpPr>
          <p:cNvPr id="14" name="Retângulo 13"/>
          <p:cNvSpPr/>
          <p:nvPr/>
        </p:nvSpPr>
        <p:spPr>
          <a:xfrm>
            <a:off x="0" y="6304002"/>
            <a:ext cx="12198350" cy="553998"/>
          </a:xfrm>
          <a:prstGeom prst="rect">
            <a:avLst/>
          </a:prstGeom>
          <a:solidFill>
            <a:srgbClr val="1094AB"/>
          </a:solidFill>
        </p:spPr>
        <p:txBody>
          <a:bodyPr wrap="square" anchor="b">
            <a:spAutoFit/>
          </a:bodyPr>
          <a:lstStyle/>
          <a:p>
            <a:r>
              <a:rPr lang="en-US" sz="1000" dirty="0">
                <a:solidFill>
                  <a:schemeClr val="bg1"/>
                </a:solidFill>
              </a:rPr>
              <a:t>D. </a:t>
            </a:r>
            <a:r>
              <a:rPr lang="en-US" sz="1000" dirty="0" err="1">
                <a:solidFill>
                  <a:schemeClr val="bg1"/>
                </a:solidFill>
              </a:rPr>
              <a:t>Huistra</a:t>
            </a:r>
            <a:r>
              <a:rPr lang="en-US" sz="1000" dirty="0">
                <a:solidFill>
                  <a:schemeClr val="bg1"/>
                </a:solidFill>
              </a:rPr>
              <a:t>, J. Meijer, and J. van de Pol, ‘Adaptive Learning for Learn-Based Regression Testing’, in Formal Methods for Industrial Critical Systems, 2018</a:t>
            </a:r>
          </a:p>
          <a:p>
            <a:r>
              <a:rPr lang="en-US" sz="1000" dirty="0">
                <a:solidFill>
                  <a:schemeClr val="bg1"/>
                </a:solidFill>
              </a:rPr>
              <a:t>S. </a:t>
            </a:r>
            <a:r>
              <a:rPr lang="en-US" sz="1000" dirty="0" err="1">
                <a:solidFill>
                  <a:schemeClr val="bg1"/>
                </a:solidFill>
              </a:rPr>
              <a:t>Windmüller</a:t>
            </a:r>
            <a:r>
              <a:rPr lang="en-US" sz="1000" dirty="0">
                <a:solidFill>
                  <a:schemeClr val="bg1"/>
                </a:solidFill>
              </a:rPr>
              <a:t>, J. </a:t>
            </a:r>
            <a:r>
              <a:rPr lang="en-US" sz="1000" dirty="0" err="1">
                <a:solidFill>
                  <a:schemeClr val="bg1"/>
                </a:solidFill>
              </a:rPr>
              <a:t>Neubauer</a:t>
            </a:r>
            <a:r>
              <a:rPr lang="en-US" sz="1000" dirty="0">
                <a:solidFill>
                  <a:schemeClr val="bg1"/>
                </a:solidFill>
              </a:rPr>
              <a:t>, B. Steffen, F. </a:t>
            </a:r>
            <a:r>
              <a:rPr lang="en-US" sz="1000" dirty="0" err="1">
                <a:solidFill>
                  <a:schemeClr val="bg1"/>
                </a:solidFill>
              </a:rPr>
              <a:t>Howar</a:t>
            </a:r>
            <a:r>
              <a:rPr lang="en-US" sz="1000" dirty="0">
                <a:solidFill>
                  <a:schemeClr val="bg1"/>
                </a:solidFill>
              </a:rPr>
              <a:t>, and O. Bauer, ‘Active Continuous Quality Control’, in Proceedings of the CBSE 2013</a:t>
            </a:r>
          </a:p>
          <a:p>
            <a:r>
              <a:rPr lang="en-US" sz="1000" dirty="0">
                <a:solidFill>
                  <a:schemeClr val="bg1"/>
                </a:solidFill>
              </a:rPr>
              <a:t>A. </a:t>
            </a:r>
            <a:r>
              <a:rPr lang="en-US" sz="1000" dirty="0" err="1">
                <a:solidFill>
                  <a:schemeClr val="bg1"/>
                </a:solidFill>
              </a:rPr>
              <a:t>Groce</a:t>
            </a:r>
            <a:r>
              <a:rPr lang="en-US" sz="1000" dirty="0">
                <a:solidFill>
                  <a:schemeClr val="bg1"/>
                </a:solidFill>
              </a:rPr>
              <a:t>, D. </a:t>
            </a:r>
            <a:r>
              <a:rPr lang="en-US" sz="1000" dirty="0" err="1">
                <a:solidFill>
                  <a:schemeClr val="bg1"/>
                </a:solidFill>
              </a:rPr>
              <a:t>Peled</a:t>
            </a:r>
            <a:r>
              <a:rPr lang="en-US" sz="1000" dirty="0">
                <a:solidFill>
                  <a:schemeClr val="bg1"/>
                </a:solidFill>
              </a:rPr>
              <a:t>, and M. </a:t>
            </a:r>
            <a:r>
              <a:rPr lang="en-US" sz="1000" dirty="0" err="1">
                <a:solidFill>
                  <a:schemeClr val="bg1"/>
                </a:solidFill>
              </a:rPr>
              <a:t>Yannakakis</a:t>
            </a:r>
            <a:r>
              <a:rPr lang="en-US" sz="1000" dirty="0">
                <a:solidFill>
                  <a:schemeClr val="bg1"/>
                </a:solidFill>
              </a:rPr>
              <a:t>, ‘Adaptive Model Checking’, in Proceedings of the TACAS 2002</a:t>
            </a:r>
            <a:endParaRPr lang="pt-BR" sz="1000" dirty="0">
              <a:solidFill>
                <a:schemeClr val="bg1"/>
              </a:solidFill>
            </a:endParaRP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20</a:t>
            </a:fld>
            <a:endParaRPr lang="nl-NL"/>
          </a:p>
        </p:txBody>
      </p:sp>
      <p:sp>
        <p:nvSpPr>
          <p:cNvPr id="16" name="Fluxograma: Processo alternativo 15"/>
          <p:cNvSpPr/>
          <p:nvPr/>
        </p:nvSpPr>
        <p:spPr>
          <a:xfrm>
            <a:off x="5732867" y="4135976"/>
            <a:ext cx="5073622" cy="1098482"/>
          </a:xfrm>
          <a:prstGeom prst="flowChartAlternateProcess">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600" dirty="0">
                <a:solidFill>
                  <a:schemeClr val="tx1"/>
                </a:solidFill>
                <a:latin typeface="+mj-lt"/>
              </a:rPr>
              <a:t>RESEARCH GAPS</a:t>
            </a:r>
          </a:p>
          <a:p>
            <a:pPr marL="285750" indent="-285750">
              <a:lnSpc>
                <a:spcPct val="150000"/>
              </a:lnSpc>
              <a:buFont typeface="Arial" panose="020B0604020202020204" pitchFamily="34" charset="0"/>
              <a:buChar char="•"/>
            </a:pPr>
            <a:r>
              <a:rPr lang="en-US" sz="1400" dirty="0">
                <a:solidFill>
                  <a:schemeClr val="tx1"/>
                </a:solidFill>
                <a:latin typeface="+mj-lt"/>
              </a:rPr>
              <a:t>How can we find a subset of </a:t>
            </a:r>
            <a:r>
              <a:rPr lang="en-US" sz="1400" b="1" dirty="0">
                <a:solidFill>
                  <a:schemeClr val="tx1"/>
                </a:solidFill>
                <a:latin typeface="+mj-lt"/>
              </a:rPr>
              <a:t>good-quality sequences</a:t>
            </a:r>
            <a:r>
              <a:rPr lang="en-US" sz="1400" dirty="0">
                <a:solidFill>
                  <a:schemeClr val="tx1"/>
                </a:solidFill>
                <a:latin typeface="+mj-lt"/>
              </a:rPr>
              <a:t>? </a:t>
            </a:r>
          </a:p>
          <a:p>
            <a:pPr marL="285750" indent="-285750">
              <a:lnSpc>
                <a:spcPct val="150000"/>
              </a:lnSpc>
              <a:buFont typeface="Arial" panose="020B0604020202020204" pitchFamily="34" charset="0"/>
              <a:buChar char="•"/>
            </a:pPr>
            <a:r>
              <a:rPr lang="en-US" sz="1400" dirty="0">
                <a:solidFill>
                  <a:schemeClr val="tx1"/>
                </a:solidFill>
                <a:latin typeface="+mj-lt"/>
              </a:rPr>
              <a:t>Low quality sequences → </a:t>
            </a:r>
            <a:r>
              <a:rPr lang="en-US" sz="1400" b="1" dirty="0">
                <a:solidFill>
                  <a:schemeClr val="tx1"/>
                </a:solidFill>
                <a:latin typeface="+mj-lt"/>
              </a:rPr>
              <a:t>Irrelevant MQs</a:t>
            </a: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0918" y="3484713"/>
            <a:ext cx="1008112" cy="1008112"/>
          </a:xfrm>
          <a:prstGeom prst="rect">
            <a:avLst/>
          </a:prstGeom>
        </p:spPr>
      </p:pic>
      <p:grpSp>
        <p:nvGrpSpPr>
          <p:cNvPr id="27" name="Grupo 26"/>
          <p:cNvGrpSpPr/>
          <p:nvPr/>
        </p:nvGrpSpPr>
        <p:grpSpPr>
          <a:xfrm>
            <a:off x="5523111" y="1317654"/>
            <a:ext cx="6518537" cy="4726991"/>
            <a:chOff x="6679960" y="1491890"/>
            <a:chExt cx="5874567" cy="4260011"/>
          </a:xfrm>
        </p:grpSpPr>
        <p:pic>
          <p:nvPicPr>
            <p:cNvPr id="25" name="Espaço Reservado para Imagem 10"/>
            <p:cNvPicPr>
              <a:picLocks noChangeAspect="1"/>
            </p:cNvPicPr>
            <p:nvPr/>
          </p:nvPicPr>
          <p:blipFill rotWithShape="1">
            <a:blip r:embed="rId4"/>
            <a:srcRect l="1405" r="1094"/>
            <a:stretch/>
          </p:blipFill>
          <p:spPr>
            <a:xfrm>
              <a:off x="9412850" y="1491890"/>
              <a:ext cx="3141677" cy="4260011"/>
            </a:xfrm>
            <a:prstGeom prst="rect">
              <a:avLst/>
            </a:prstGeom>
            <a:solidFill>
              <a:schemeClr val="tx2">
                <a:lumMod val="20000"/>
                <a:lumOff val="80000"/>
              </a:schemeClr>
            </a:solidFill>
          </p:spPr>
        </p:pic>
        <p:pic>
          <p:nvPicPr>
            <p:cNvPr id="26" name="Imagem 25"/>
            <p:cNvPicPr>
              <a:picLocks noChangeAspect="1"/>
            </p:cNvPicPr>
            <p:nvPr/>
          </p:nvPicPr>
          <p:blipFill>
            <a:blip r:embed="rId5"/>
            <a:stretch>
              <a:fillRect/>
            </a:stretch>
          </p:blipFill>
          <p:spPr>
            <a:xfrm>
              <a:off x="6679960" y="2779981"/>
              <a:ext cx="2652460" cy="2971918"/>
            </a:xfrm>
            <a:prstGeom prst="rect">
              <a:avLst/>
            </a:prstGeom>
          </p:spPr>
        </p:pic>
      </p:grpSp>
    </p:spTree>
    <p:extLst>
      <p:ext uri="{BB962C8B-B14F-4D97-AF65-F5344CB8AC3E}">
        <p14:creationId xmlns:p14="http://schemas.microsoft.com/office/powerpoint/2010/main" val="33023800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4" presetClass="exit" presetSubtype="10" fill="hold" grpId="1" nodeType="withEffect">
                                  <p:stCondLst>
                                    <p:cond delay="0"/>
                                  </p:stCondLst>
                                  <p:childTnLst>
                                    <p:animEffect transition="out" filter="randombar(horizont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0-#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xit" presetSubtype="0" fill="hold" nodeType="withEffect">
                                  <p:stCondLst>
                                    <p:cond delay="0"/>
                                  </p:stCondLst>
                                  <p:childTnLst>
                                    <p:animEffect transition="out" filter="fade">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Partial-Dynamic L</a:t>
            </a:r>
            <a:r>
              <a:rPr lang="en-US" baseline="30000" noProof="0" dirty="0"/>
              <a:t>∗</a:t>
            </a:r>
            <a:r>
              <a:rPr lang="en-US" baseline="-25000" noProof="0" dirty="0"/>
              <a:t>M</a:t>
            </a:r>
            <a:r>
              <a:rPr lang="en-US" noProof="0" dirty="0"/>
              <a:t> algorithm</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21</a:t>
            </a:fld>
            <a:endParaRPr lang="nl-NL"/>
          </a:p>
        </p:txBody>
      </p:sp>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74" y="1349858"/>
            <a:ext cx="7620000" cy="4610100"/>
          </a:xfrm>
          <a:prstGeom prst="rect">
            <a:avLst/>
          </a:prstGeom>
        </p:spPr>
      </p:pic>
    </p:spTree>
    <p:extLst>
      <p:ext uri="{BB962C8B-B14F-4D97-AF65-F5344CB8AC3E}">
        <p14:creationId xmlns:p14="http://schemas.microsoft.com/office/powerpoint/2010/main" val="3192526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1) On-the-fly exploration of the reused OT</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22</a:t>
            </a:fld>
            <a:endParaRPr lang="nl-NL"/>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174" y="1349858"/>
            <a:ext cx="7620000" cy="4610100"/>
          </a:xfrm>
          <a:prstGeom prst="rect">
            <a:avLst/>
          </a:prstGeom>
        </p:spPr>
      </p:pic>
      <p:sp>
        <p:nvSpPr>
          <p:cNvPr id="7" name="Retângulo 6"/>
          <p:cNvSpPr/>
          <p:nvPr/>
        </p:nvSpPr>
        <p:spPr>
          <a:xfrm>
            <a:off x="4803031" y="4005064"/>
            <a:ext cx="1872208" cy="86409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2284771" y="1247980"/>
            <a:ext cx="1649762" cy="158417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97715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1) On-the-fly exploration of the reused OT</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23</a:t>
            </a:fld>
            <a:endParaRPr lang="nl-NL"/>
          </a:p>
        </p:txBody>
      </p:sp>
      <p:pic>
        <p:nvPicPr>
          <p:cNvPr id="6" name="Espaço Reservado para Imagem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2564" b="20454"/>
          <a:stretch/>
        </p:blipFill>
        <p:spPr>
          <a:xfrm>
            <a:off x="404663" y="1252538"/>
            <a:ext cx="11388876" cy="4290423"/>
          </a:xfrm>
        </p:spPr>
      </p:pic>
      <p:pic>
        <p:nvPicPr>
          <p:cNvPr id="7" name="Espaço Reservado para Imagem 4"/>
          <p:cNvPicPr>
            <a:picLocks noChangeAspect="1"/>
          </p:cNvPicPr>
          <p:nvPr/>
        </p:nvPicPr>
        <p:blipFill>
          <a:blip r:embed="rId4">
            <a:extLst>
              <a:ext uri="{28A0092B-C50C-407E-A947-70E740481C1C}">
                <a14:useLocalDpi xmlns:a14="http://schemas.microsoft.com/office/drawing/2010/main" val="0"/>
              </a:ext>
            </a:extLst>
          </a:blip>
          <a:srcRect t="12564" b="12564"/>
          <a:stretch>
            <a:fillRect/>
          </a:stretch>
        </p:blipFill>
        <p:spPr>
          <a:xfrm>
            <a:off x="404662" y="1252538"/>
            <a:ext cx="11388876" cy="4795837"/>
          </a:xfrm>
          <a:prstGeom prst="rect">
            <a:avLst/>
          </a:prstGeom>
          <a:solidFill>
            <a:schemeClr val="tx2">
              <a:lumMod val="20000"/>
              <a:lumOff val="80000"/>
            </a:schemeClr>
          </a:solidFill>
        </p:spPr>
      </p:pic>
    </p:spTree>
    <p:extLst>
      <p:ext uri="{BB962C8B-B14F-4D97-AF65-F5344CB8AC3E}">
        <p14:creationId xmlns:p14="http://schemas.microsoft.com/office/powerpoint/2010/main" val="28063318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1) On-the-fly exploration of the reused OT</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24</a:t>
            </a:fld>
            <a:endParaRPr lang="nl-NL"/>
          </a:p>
        </p:txBody>
      </p:sp>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175" y="1724025"/>
            <a:ext cx="7620000" cy="3409950"/>
          </a:xfrm>
          <a:prstGeom prst="rect">
            <a:avLst/>
          </a:prstGeom>
        </p:spPr>
      </p:pic>
      <p:pic>
        <p:nvPicPr>
          <p:cNvPr id="16" name="Imagem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175" y="1724025"/>
            <a:ext cx="7620000" cy="3409950"/>
          </a:xfrm>
          <a:prstGeom prst="rect">
            <a:avLst/>
          </a:prstGeom>
        </p:spPr>
      </p:pic>
      <p:pic>
        <p:nvPicPr>
          <p:cNvPr id="17" name="Imagem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175" y="1724025"/>
            <a:ext cx="7620000" cy="3409950"/>
          </a:xfrm>
          <a:prstGeom prst="rect">
            <a:avLst/>
          </a:prstGeom>
        </p:spPr>
      </p:pic>
      <p:pic>
        <p:nvPicPr>
          <p:cNvPr id="18" name="Imagem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9175" y="1724025"/>
            <a:ext cx="7620000" cy="3409950"/>
          </a:xfrm>
          <a:prstGeom prst="rect">
            <a:avLst/>
          </a:prstGeom>
        </p:spPr>
      </p:pic>
      <p:pic>
        <p:nvPicPr>
          <p:cNvPr id="19" name="Imagem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175" y="1709737"/>
            <a:ext cx="7620000" cy="3438525"/>
          </a:xfrm>
          <a:prstGeom prst="rect">
            <a:avLst/>
          </a:prstGeom>
        </p:spPr>
      </p:pic>
      <p:sp>
        <p:nvSpPr>
          <p:cNvPr id="20" name="CaixaDeTexto 19"/>
          <p:cNvSpPr txBox="1"/>
          <p:nvPr/>
        </p:nvSpPr>
        <p:spPr>
          <a:xfrm>
            <a:off x="1778695" y="5517232"/>
            <a:ext cx="8640960" cy="914400"/>
          </a:xfrm>
          <a:prstGeom prst="rect">
            <a:avLst/>
          </a:prstGeom>
          <a:noFill/>
        </p:spPr>
        <p:txBody>
          <a:bodyPr wrap="none" lIns="108000" tIns="108000" rIns="108000" bIns="108000" rtlCol="0">
            <a:noAutofit/>
          </a:bodyPr>
          <a:lstStyle/>
          <a:p>
            <a:pPr algn="ctr"/>
            <a:r>
              <a:rPr lang="en-US" b="1" dirty="0"/>
              <a:t>On-the-fly exploration</a:t>
            </a:r>
            <a:r>
              <a:rPr lang="en-US" dirty="0"/>
              <a:t> of the </a:t>
            </a:r>
            <a:r>
              <a:rPr lang="en-US" b="1" dirty="0"/>
              <a:t>tree representation</a:t>
            </a:r>
            <a:r>
              <a:rPr lang="en-US" dirty="0"/>
              <a:t> of the set of </a:t>
            </a:r>
            <a:r>
              <a:rPr lang="en-US" b="1" dirty="0"/>
              <a:t>transfer sequences</a:t>
            </a:r>
          </a:p>
          <a:p>
            <a:pPr algn="ctr"/>
            <a:endParaRPr lang="en-US" i="1" dirty="0"/>
          </a:p>
        </p:txBody>
      </p:sp>
      <p:sp>
        <p:nvSpPr>
          <p:cNvPr id="11" name="Retângulo 10"/>
          <p:cNvSpPr/>
          <p:nvPr/>
        </p:nvSpPr>
        <p:spPr>
          <a:xfrm>
            <a:off x="0" y="6427113"/>
            <a:ext cx="12198350" cy="430887"/>
          </a:xfrm>
          <a:prstGeom prst="rect">
            <a:avLst/>
          </a:prstGeom>
          <a:noFill/>
        </p:spPr>
        <p:txBody>
          <a:bodyPr wrap="square" anchor="b">
            <a:spAutoFit/>
          </a:bodyPr>
          <a:lstStyle/>
          <a:p>
            <a:r>
              <a:rPr lang="en-US" sz="1100" dirty="0">
                <a:solidFill>
                  <a:schemeClr val="bg1"/>
                </a:solidFill>
              </a:rPr>
              <a:t>* On-the-fly: </a:t>
            </a:r>
            <a:r>
              <a:rPr lang="en-US" sz="1100" dirty="0">
                <a:solidFill>
                  <a:schemeClr val="bg1"/>
                </a:solidFill>
                <a:sym typeface="Wingdings" panose="05000000000000000000" pitchFamily="2" charset="2"/>
              </a:rPr>
              <a:t>W</a:t>
            </a:r>
            <a:r>
              <a:rPr lang="en-US" sz="1100" dirty="0">
                <a:solidFill>
                  <a:schemeClr val="bg1"/>
                </a:solidFill>
              </a:rPr>
              <a:t>e alternate between the tree traversal steps and MQs</a:t>
            </a:r>
          </a:p>
          <a:p>
            <a:endParaRPr lang="pt-BR" sz="1100" dirty="0">
              <a:solidFill>
                <a:schemeClr val="bg1"/>
              </a:solidFill>
            </a:endParaRPr>
          </a:p>
        </p:txBody>
      </p:sp>
    </p:spTree>
    <p:extLst>
      <p:ext uri="{BB962C8B-B14F-4D97-AF65-F5344CB8AC3E}">
        <p14:creationId xmlns:p14="http://schemas.microsoft.com/office/powerpoint/2010/main" val="102681457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randombar(horizontal)">
                                      <p:cBhvr>
                                        <p:cTn id="7" dur="75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par>
                          <p:cTn id="11" fill="hold">
                            <p:stCondLst>
                              <p:cond delay="750"/>
                            </p:stCondLst>
                            <p:childTnLst>
                              <p:par>
                                <p:cTn id="12" presetID="14" presetClass="entr" presetSubtype="1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randombar(horizontal)">
                                      <p:cBhvr>
                                        <p:cTn id="14" dur="750"/>
                                        <p:tgtEl>
                                          <p:spTgt spid="15"/>
                                        </p:tgtEl>
                                      </p:cBhvr>
                                    </p:animEffect>
                                  </p:childTnLst>
                                </p:cTn>
                              </p:par>
                            </p:childTnLst>
                          </p:cTn>
                        </p:par>
                        <p:par>
                          <p:cTn id="15" fill="hold">
                            <p:stCondLst>
                              <p:cond delay="1500"/>
                            </p:stCondLst>
                            <p:childTnLst>
                              <p:par>
                                <p:cTn id="16" presetID="14" presetClass="entr" presetSubtype="1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randombar(horizontal)">
                                      <p:cBhvr>
                                        <p:cTn id="18" dur="750"/>
                                        <p:tgtEl>
                                          <p:spTgt spid="16"/>
                                        </p:tgtEl>
                                      </p:cBhvr>
                                    </p:animEffect>
                                  </p:childTnLst>
                                </p:cTn>
                              </p:par>
                            </p:childTnLst>
                          </p:cTn>
                        </p:par>
                        <p:par>
                          <p:cTn id="19" fill="hold">
                            <p:stCondLst>
                              <p:cond delay="2250"/>
                            </p:stCondLst>
                            <p:childTnLst>
                              <p:par>
                                <p:cTn id="20" presetID="14" presetClass="entr" presetSubtype="1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750"/>
                                        <p:tgtEl>
                                          <p:spTgt spid="17"/>
                                        </p:tgtEl>
                                      </p:cBhvr>
                                    </p:animEffect>
                                  </p:childTnLst>
                                </p:cTn>
                              </p:par>
                            </p:childTnLst>
                          </p:cTn>
                        </p:par>
                        <p:par>
                          <p:cTn id="23" fill="hold">
                            <p:stCondLst>
                              <p:cond delay="3000"/>
                            </p:stCondLst>
                            <p:childTnLst>
                              <p:par>
                                <p:cTn id="24" presetID="14" presetClass="entr" presetSubtype="1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750"/>
                                        <p:tgtEl>
                                          <p:spTgt spid="18"/>
                                        </p:tgtEl>
                                      </p:cBhvr>
                                    </p:animEffect>
                                  </p:childTnLst>
                                </p:cTn>
                              </p:par>
                            </p:childTnLst>
                          </p:cTn>
                        </p:par>
                        <p:par>
                          <p:cTn id="27" fill="hold">
                            <p:stCondLst>
                              <p:cond delay="3750"/>
                            </p:stCondLst>
                            <p:childTnLst>
                              <p:par>
                                <p:cTn id="28" presetID="14" presetClass="entr" presetSubtype="1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randombar(horizontal)">
                                      <p:cBhvr>
                                        <p:cTn id="30"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2) Build the experiment cover tree</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25</a:t>
            </a:fld>
            <a:endParaRPr lang="nl-NL"/>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174" y="1349858"/>
            <a:ext cx="7620000" cy="4610100"/>
          </a:xfrm>
          <a:prstGeom prst="rect">
            <a:avLst/>
          </a:prstGeom>
        </p:spPr>
      </p:pic>
      <p:sp>
        <p:nvSpPr>
          <p:cNvPr id="7" name="Retângulo 6"/>
          <p:cNvSpPr/>
          <p:nvPr/>
        </p:nvSpPr>
        <p:spPr>
          <a:xfrm>
            <a:off x="4831312" y="2883274"/>
            <a:ext cx="1872208" cy="86409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503659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2) Build the experiment cover tree</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26</a:t>
            </a:fld>
            <a:endParaRPr lang="nl-NL"/>
          </a:p>
        </p:txBody>
      </p:sp>
      <p:pic>
        <p:nvPicPr>
          <p:cNvPr id="5" name="Espaço Reservado para Imagem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64" b="12564"/>
          <a:stretch>
            <a:fillRect/>
          </a:stretch>
        </p:blipFill>
        <p:spPr/>
      </p:pic>
    </p:spTree>
    <p:extLst>
      <p:ext uri="{BB962C8B-B14F-4D97-AF65-F5344CB8AC3E}">
        <p14:creationId xmlns:p14="http://schemas.microsoft.com/office/powerpoint/2010/main" val="18672370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2) Build the experiment cover tree</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27</a:t>
            </a:fld>
            <a:endParaRPr lang="nl-NL"/>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727" y="1624480"/>
            <a:ext cx="8064896" cy="3538472"/>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727" y="1624480"/>
            <a:ext cx="8064896" cy="3538472"/>
          </a:xfrm>
          <a:prstGeom prst="rect">
            <a:avLst/>
          </a:prstGeo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727" y="1624480"/>
            <a:ext cx="8064896" cy="3609040"/>
          </a:xfrm>
          <a:prstGeom prst="rect">
            <a:avLst/>
          </a:prstGeom>
        </p:spPr>
      </p:pic>
      <p:sp>
        <p:nvSpPr>
          <p:cNvPr id="9" name="CaixaDeTexto 8"/>
          <p:cNvSpPr txBox="1"/>
          <p:nvPr/>
        </p:nvSpPr>
        <p:spPr>
          <a:xfrm>
            <a:off x="2498775" y="5162952"/>
            <a:ext cx="7200800" cy="858336"/>
          </a:xfrm>
          <a:prstGeom prst="rect">
            <a:avLst/>
          </a:prstGeom>
          <a:noFill/>
        </p:spPr>
        <p:txBody>
          <a:bodyPr wrap="square" lIns="108000" tIns="108000" rIns="108000" bIns="108000" rtlCol="0" anchor="ctr">
            <a:noAutofit/>
          </a:bodyPr>
          <a:lstStyle/>
          <a:p>
            <a:pPr algn="ctr"/>
            <a:r>
              <a:rPr lang="en-US" b="1" dirty="0"/>
              <a:t>Group transfer sequences</a:t>
            </a:r>
            <a:r>
              <a:rPr lang="en-US" dirty="0"/>
              <a:t> into </a:t>
            </a:r>
            <a:r>
              <a:rPr lang="en-US" b="1" dirty="0"/>
              <a:t>equivalence classes </a:t>
            </a:r>
            <a:r>
              <a:rPr lang="en-US" dirty="0"/>
              <a:t>to find a smaller </a:t>
            </a:r>
            <a:r>
              <a:rPr lang="en-US" b="1" dirty="0"/>
              <a:t>subset of separating sequences</a:t>
            </a:r>
            <a:endParaRPr lang="pt-BR" noProof="0" dirty="0" err="1">
              <a:solidFill>
                <a:schemeClr val="bg2"/>
              </a:solidFill>
            </a:endParaRPr>
          </a:p>
        </p:txBody>
      </p:sp>
    </p:spTree>
    <p:extLst>
      <p:ext uri="{BB962C8B-B14F-4D97-AF65-F5344CB8AC3E}">
        <p14:creationId xmlns:p14="http://schemas.microsoft.com/office/powerpoint/2010/main" val="20838739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75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50"/>
                                        <p:tgtEl>
                                          <p:spTgt spid="9">
                                            <p:txEl>
                                              <p:pRg st="0" end="0"/>
                                            </p:txEl>
                                          </p:spTgt>
                                        </p:tgtEl>
                                      </p:cBhvr>
                                    </p:animEffect>
                                  </p:childTnLst>
                                </p:cTn>
                              </p:par>
                            </p:childTnLst>
                          </p:cTn>
                        </p:par>
                        <p:par>
                          <p:cTn id="11" fill="hold">
                            <p:stCondLst>
                              <p:cond delay="750"/>
                            </p:stCondLst>
                            <p:childTnLst>
                              <p:par>
                                <p:cTn id="12" presetID="16" presetClass="entr" presetSubtype="37"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Vertical)">
                                      <p:cBhvr>
                                        <p:cTn id="14" dur="750"/>
                                        <p:tgtEl>
                                          <p:spTgt spid="7"/>
                                        </p:tgtEl>
                                      </p:cBhvr>
                                    </p:animEffect>
                                  </p:childTnLst>
                                </p:cTn>
                              </p:par>
                            </p:childTnLst>
                          </p:cTn>
                        </p:par>
                        <p:par>
                          <p:cTn id="15" fill="hold">
                            <p:stCondLst>
                              <p:cond delay="1500"/>
                            </p:stCondLst>
                            <p:childTnLst>
                              <p:par>
                                <p:cTn id="16" presetID="16" presetClass="entr" presetSubtype="37"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outVertical)">
                                      <p:cBhvr>
                                        <p:cTn id="1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3) Starting L</a:t>
            </a:r>
            <a:r>
              <a:rPr lang="en-US" baseline="30000" noProof="0" dirty="0"/>
              <a:t>∗</a:t>
            </a:r>
            <a:r>
              <a:rPr lang="en-US" baseline="-25000" noProof="0" dirty="0"/>
              <a:t>M</a:t>
            </a:r>
            <a:r>
              <a:rPr lang="en-US" noProof="0" dirty="0"/>
              <a:t> using the outcomes of ∂L</a:t>
            </a:r>
            <a:r>
              <a:rPr lang="en-US" baseline="30000" noProof="0" dirty="0"/>
              <a:t>∗</a:t>
            </a:r>
            <a:r>
              <a:rPr lang="en-US" baseline="-25000" noProof="0" dirty="0"/>
              <a:t>M</a:t>
            </a:r>
            <a:r>
              <a:rPr lang="en-US" noProof="0" dirty="0"/>
              <a:t> </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28</a:t>
            </a:fld>
            <a:endParaRPr lang="nl-NL"/>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174" y="1349858"/>
            <a:ext cx="7620000" cy="4610100"/>
          </a:xfrm>
          <a:prstGeom prst="rect">
            <a:avLst/>
          </a:prstGeom>
        </p:spPr>
      </p:pic>
      <p:sp>
        <p:nvSpPr>
          <p:cNvPr id="7" name="Retângulo 6"/>
          <p:cNvSpPr/>
          <p:nvPr/>
        </p:nvSpPr>
        <p:spPr>
          <a:xfrm>
            <a:off x="4822168" y="1813426"/>
            <a:ext cx="1872208" cy="86409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1334908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Vertical 5"/>
          <p:cNvSpPr>
            <a:spLocks noGrp="1"/>
          </p:cNvSpPr>
          <p:nvPr>
            <p:ph type="body" orient="vert" idx="1"/>
          </p:nvPr>
        </p:nvSpPr>
        <p:spPr>
          <a:xfrm>
            <a:off x="404664" y="1031082"/>
            <a:ext cx="11389023" cy="4795836"/>
          </a:xfrm>
        </p:spPr>
        <p:txBody>
          <a:bodyPr anchor="ctr">
            <a:normAutofit/>
          </a:bodyPr>
          <a:lstStyle/>
          <a:p>
            <a:pPr marL="0" indent="0" algn="ctr">
              <a:buNone/>
            </a:pPr>
            <a:r>
              <a:rPr lang="en-US" sz="4800" noProof="0" dirty="0"/>
              <a:t>Empirical Evaluation</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29</a:t>
            </a:fld>
            <a:endParaRPr lang="nl-NL"/>
          </a:p>
        </p:txBody>
      </p:sp>
    </p:spTree>
    <p:extLst>
      <p:ext uri="{BB962C8B-B14F-4D97-AF65-F5344CB8AC3E}">
        <p14:creationId xmlns:p14="http://schemas.microsoft.com/office/powerpoint/2010/main" val="23081645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Introduction</a:t>
            </a:r>
            <a:endParaRPr lang="en-US" noProof="0" dirty="0"/>
          </a:p>
        </p:txBody>
      </p:sp>
      <p:sp>
        <p:nvSpPr>
          <p:cNvPr id="3" name="Espaço Reservado para Texto Vertical 2"/>
          <p:cNvSpPr>
            <a:spLocks noGrp="1"/>
          </p:cNvSpPr>
          <p:nvPr>
            <p:ph type="body" orient="vert" idx="1"/>
          </p:nvPr>
        </p:nvSpPr>
        <p:spPr/>
        <p:txBody>
          <a:bodyPr/>
          <a:lstStyle/>
          <a:p>
            <a:pPr marL="0" indent="0">
              <a:buNone/>
            </a:pPr>
            <a:r>
              <a:rPr lang="en-US" noProof="0" dirty="0"/>
              <a:t> </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a:t>
            </a:fld>
            <a:endParaRPr lang="nl-NL"/>
          </a:p>
        </p:txBody>
      </p:sp>
      <p:sp>
        <p:nvSpPr>
          <p:cNvPr id="5" name="Tijdelijke aanduiding voor verticale tekst 6"/>
          <p:cNvSpPr txBox="1">
            <a:spLocks/>
          </p:cNvSpPr>
          <p:nvPr/>
        </p:nvSpPr>
        <p:spPr>
          <a:xfrm>
            <a:off x="698575" y="1396852"/>
            <a:ext cx="8496944" cy="2032148"/>
          </a:xfrm>
          <a:prstGeom prst="rect">
            <a:avLst/>
          </a:prstGeom>
        </p:spPr>
        <p:txBody>
          <a:bodyPr vert="horz" lIns="0" tIns="0" rIns="0" bIns="0" rtlCol="0" anchor="ctr">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lnSpc>
                <a:spcPct val="150000"/>
              </a:lnSpc>
            </a:pPr>
            <a:r>
              <a:rPr lang="nl-NL" sz="2600" dirty="0"/>
              <a:t>Software maintenance</a:t>
            </a:r>
            <a:r>
              <a:rPr lang="nl-NL" sz="2600" b="0" dirty="0"/>
              <a:t> </a:t>
            </a:r>
            <a:r>
              <a:rPr lang="pt-BR" sz="2600" b="0" dirty="0"/>
              <a:t>[IEEE, 2006]</a:t>
            </a:r>
            <a:endParaRPr lang="nl-NL" sz="2600" b="0" dirty="0"/>
          </a:p>
          <a:p>
            <a:pPr lvl="2" algn="ctr" defTabSz="808038">
              <a:lnSpc>
                <a:spcPct val="150000"/>
              </a:lnSpc>
              <a:tabLst>
                <a:tab pos="7627938" algn="l"/>
                <a:tab pos="8426450" algn="l"/>
                <a:tab pos="8877300" algn="l"/>
              </a:tabLst>
            </a:pPr>
            <a:r>
              <a:rPr lang="en-US" sz="2200" i="1" dirty="0">
                <a:latin typeface="OCR A Extended" panose="02010509020102010303" pitchFamily="50" charset="0"/>
              </a:rPr>
              <a:t>“... modifications after delivery to correct faults, to improve non-functional attributes ...”</a:t>
            </a:r>
            <a:endParaRPr lang="nl-NL" sz="2200" i="1" dirty="0">
              <a:latin typeface="OCR A Extended" panose="02010509020102010303" pitchFamily="50" charset="0"/>
            </a:endParaRPr>
          </a:p>
        </p:txBody>
      </p:sp>
      <p:sp>
        <p:nvSpPr>
          <p:cNvPr id="6" name="Tijdelijke aanduiding voor verticale tekst 6"/>
          <p:cNvSpPr txBox="1">
            <a:spLocks/>
          </p:cNvSpPr>
          <p:nvPr/>
        </p:nvSpPr>
        <p:spPr>
          <a:xfrm>
            <a:off x="2454916" y="4016212"/>
            <a:ext cx="9338769" cy="1683568"/>
          </a:xfrm>
          <a:prstGeom prst="rect">
            <a:avLst/>
          </a:prstGeom>
        </p:spPr>
        <p:txBody>
          <a:bodyPr vert="horz" lIns="0" tIns="0" rIns="0" bIns="0" rtlCol="0" anchor="ctr">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lvl="3" algn="r">
              <a:lnSpc>
                <a:spcPct val="150000"/>
              </a:lnSpc>
            </a:pPr>
            <a:r>
              <a:rPr lang="nl-NL" sz="2400" dirty="0"/>
              <a:t>Software evolution </a:t>
            </a:r>
            <a:r>
              <a:rPr lang="nl-NL" sz="2400" b="0" dirty="0"/>
              <a:t>[Lehman, 1979]</a:t>
            </a:r>
            <a:endParaRPr lang="nl-NL" sz="2400" dirty="0"/>
          </a:p>
          <a:p>
            <a:pPr lvl="2" algn="ctr">
              <a:lnSpc>
                <a:spcPct val="150000"/>
              </a:lnSpc>
            </a:pPr>
            <a:r>
              <a:rPr lang="nl-NL" sz="2000" i="1" dirty="0">
                <a:latin typeface="OCR A Extended" panose="02010509020102010303" pitchFamily="50" charset="0"/>
              </a:rPr>
              <a:t>“</a:t>
            </a:r>
            <a:r>
              <a:rPr lang="en-US" sz="2000" i="1" dirty="0">
                <a:latin typeface="OCR A Extended" panose="02010509020102010303" pitchFamily="50" charset="0"/>
              </a:rPr>
              <a:t>... programs must be modified because they operate in or address problems in the real world ...</a:t>
            </a:r>
            <a:r>
              <a:rPr lang="nl-NL" sz="2000" i="1" dirty="0">
                <a:latin typeface="OCR A Extended" panose="02010509020102010303" pitchFamily="50" charset="0"/>
              </a:rPr>
              <a:t>”</a:t>
            </a:r>
          </a:p>
        </p:txBody>
      </p:sp>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9432" y="1512205"/>
            <a:ext cx="1521760" cy="1521760"/>
          </a:xfrm>
          <a:prstGeom prst="rect">
            <a:avLst/>
          </a:prstGeom>
        </p:spPr>
      </p:pic>
      <p:pic>
        <p:nvPicPr>
          <p:cNvPr id="8" name="Image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909" y="3933056"/>
            <a:ext cx="1521760" cy="1521760"/>
          </a:xfrm>
          <a:prstGeom prst="rect">
            <a:avLst/>
          </a:prstGeom>
        </p:spPr>
      </p:pic>
      <p:sp>
        <p:nvSpPr>
          <p:cNvPr id="9" name="Retângulo 8"/>
          <p:cNvSpPr/>
          <p:nvPr/>
        </p:nvSpPr>
        <p:spPr>
          <a:xfrm>
            <a:off x="0" y="6453336"/>
            <a:ext cx="12198350" cy="400110"/>
          </a:xfrm>
          <a:prstGeom prst="rect">
            <a:avLst/>
          </a:prstGeom>
        </p:spPr>
        <p:txBody>
          <a:bodyPr wrap="square" anchor="b">
            <a:spAutoFit/>
          </a:bodyPr>
          <a:lstStyle/>
          <a:p>
            <a:r>
              <a:rPr lang="pt-BR" sz="1000" dirty="0">
                <a:solidFill>
                  <a:schemeClr val="bg1"/>
                </a:solidFill>
              </a:rPr>
              <a:t>IEEE, ‘ISO/IEC/IEEE </a:t>
            </a:r>
            <a:r>
              <a:rPr lang="pt-BR" sz="1000" dirty="0" err="1">
                <a:solidFill>
                  <a:schemeClr val="bg1"/>
                </a:solidFill>
              </a:rPr>
              <a:t>International</a:t>
            </a:r>
            <a:r>
              <a:rPr lang="pt-BR" sz="1000" dirty="0">
                <a:solidFill>
                  <a:schemeClr val="bg1"/>
                </a:solidFill>
              </a:rPr>
              <a:t> Standard for Software </a:t>
            </a:r>
            <a:r>
              <a:rPr lang="pt-BR" sz="1000" dirty="0" err="1">
                <a:solidFill>
                  <a:schemeClr val="bg1"/>
                </a:solidFill>
              </a:rPr>
              <a:t>Engineering</a:t>
            </a:r>
            <a:r>
              <a:rPr lang="pt-BR" sz="1000" dirty="0">
                <a:solidFill>
                  <a:schemeClr val="bg1"/>
                </a:solidFill>
              </a:rPr>
              <a:t> - Software Life </a:t>
            </a:r>
            <a:r>
              <a:rPr lang="pt-BR" sz="1000" dirty="0" err="1">
                <a:solidFill>
                  <a:schemeClr val="bg1"/>
                </a:solidFill>
              </a:rPr>
              <a:t>Cycle</a:t>
            </a:r>
            <a:r>
              <a:rPr lang="pt-BR" sz="1000" dirty="0">
                <a:solidFill>
                  <a:schemeClr val="bg1"/>
                </a:solidFill>
              </a:rPr>
              <a:t> Processes - </a:t>
            </a:r>
            <a:r>
              <a:rPr lang="pt-BR" sz="1000" dirty="0" err="1">
                <a:solidFill>
                  <a:schemeClr val="bg1"/>
                </a:solidFill>
              </a:rPr>
              <a:t>Maintenance</a:t>
            </a:r>
            <a:r>
              <a:rPr lang="pt-BR" sz="1000" dirty="0">
                <a:solidFill>
                  <a:schemeClr val="bg1"/>
                </a:solidFill>
              </a:rPr>
              <a:t>’, ISO/IEC 14764:2006, pp. 1–58, Sep. 2006</a:t>
            </a:r>
          </a:p>
          <a:p>
            <a:r>
              <a:rPr lang="en-US" sz="1000" dirty="0">
                <a:solidFill>
                  <a:schemeClr val="bg1"/>
                </a:solidFill>
              </a:rPr>
              <a:t>M. M. Lehman, ‘On understanding laws, evolution, and conservation in the large-program life cycle’, Journal of Systems and Software, vol. 1, pp. 213–221, 1979</a:t>
            </a:r>
            <a:endParaRPr lang="pt-BR" sz="1000" dirty="0">
              <a:solidFill>
                <a:schemeClr val="bg1"/>
              </a:solidFill>
            </a:endParaRPr>
          </a:p>
        </p:txBody>
      </p:sp>
    </p:spTree>
    <p:extLst>
      <p:ext uri="{BB962C8B-B14F-4D97-AF65-F5344CB8AC3E}">
        <p14:creationId xmlns:p14="http://schemas.microsoft.com/office/powerpoint/2010/main" val="215949475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Empirical Evaluation</a:t>
            </a:r>
            <a:r>
              <a:rPr lang="en-US" sz="2800" noProof="0" dirty="0"/>
              <a:t> (Research Questions)</a:t>
            </a:r>
            <a:endParaRPr lang="en-US" noProof="0" dirty="0"/>
          </a:p>
        </p:txBody>
      </p:sp>
      <p:sp>
        <p:nvSpPr>
          <p:cNvPr id="3" name="Espaço Reservado para Texto Vertical 2"/>
          <p:cNvSpPr>
            <a:spLocks noGrp="1"/>
          </p:cNvSpPr>
          <p:nvPr>
            <p:ph type="body" orient="vert" idx="1"/>
          </p:nvPr>
        </p:nvSpPr>
        <p:spPr/>
        <p:txBody>
          <a:bodyPr>
            <a:normAutofit/>
          </a:bodyPr>
          <a:lstStyle/>
          <a:p>
            <a:pPr marL="0" indent="0">
              <a:lnSpc>
                <a:spcPct val="200000"/>
              </a:lnSpc>
              <a:buNone/>
            </a:pPr>
            <a:r>
              <a:rPr lang="en-US" sz="3200" b="1" noProof="0" dirty="0"/>
              <a:t>RQ1) </a:t>
            </a:r>
            <a:r>
              <a:rPr lang="en-US" sz="3200" noProof="0" dirty="0"/>
              <a:t>Is our technique more efficient than the state-of-the-art of adaptive learning?</a:t>
            </a:r>
          </a:p>
          <a:p>
            <a:pPr marL="0" indent="0">
              <a:lnSpc>
                <a:spcPct val="200000"/>
              </a:lnSpc>
              <a:buNone/>
            </a:pPr>
            <a:r>
              <a:rPr lang="en-US" sz="3200" b="1" noProof="0" dirty="0"/>
              <a:t>RQ2)</a:t>
            </a:r>
            <a:r>
              <a:rPr lang="en-US" sz="3200" noProof="0" dirty="0"/>
              <a:t> Is the effectiveness of adaptive learning strongly affected by the temporal distance between versions? </a:t>
            </a:r>
          </a:p>
        </p:txBody>
      </p:sp>
      <p:sp>
        <p:nvSpPr>
          <p:cNvPr id="5" name="Retângulo 4"/>
          <p:cNvSpPr/>
          <p:nvPr/>
        </p:nvSpPr>
        <p:spPr>
          <a:xfrm>
            <a:off x="1955775" y="1588172"/>
            <a:ext cx="515151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2642791" y="3717032"/>
            <a:ext cx="604867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1506099" y="4653136"/>
            <a:ext cx="653729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8691463" y="1628800"/>
            <a:ext cx="2880320"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LearnLib · Git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6247" y="4365104"/>
            <a:ext cx="1395536" cy="1395536"/>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p:cNvSpPr/>
          <p:nvPr/>
        </p:nvSpPr>
        <p:spPr>
          <a:xfrm>
            <a:off x="0" y="5996226"/>
            <a:ext cx="12198350" cy="861774"/>
          </a:xfrm>
          <a:prstGeom prst="rect">
            <a:avLst/>
          </a:prstGeom>
          <a:solidFill>
            <a:srgbClr val="1094AB"/>
          </a:solidFill>
        </p:spPr>
        <p:txBody>
          <a:bodyPr wrap="square" anchor="b">
            <a:spAutoFit/>
          </a:bodyPr>
          <a:lstStyle/>
          <a:p>
            <a:r>
              <a:rPr lang="en-US" sz="1000" dirty="0">
                <a:solidFill>
                  <a:schemeClr val="bg1"/>
                </a:solidFill>
              </a:rPr>
              <a:t>D. </a:t>
            </a:r>
            <a:r>
              <a:rPr lang="en-US" sz="1000" dirty="0" err="1">
                <a:solidFill>
                  <a:schemeClr val="bg1"/>
                </a:solidFill>
              </a:rPr>
              <a:t>Huistra</a:t>
            </a:r>
            <a:r>
              <a:rPr lang="en-US" sz="1000" dirty="0">
                <a:solidFill>
                  <a:schemeClr val="bg1"/>
                </a:solidFill>
              </a:rPr>
              <a:t>, J. Meijer, and J. van de Pol, ‘Adaptive Learning for Learn-Based Regression Testing’, in Formal Methods for Industrial Critical Systems, 2018</a:t>
            </a:r>
          </a:p>
          <a:p>
            <a:r>
              <a:rPr lang="en-US" sz="1000" dirty="0">
                <a:solidFill>
                  <a:schemeClr val="bg1"/>
                </a:solidFill>
              </a:rPr>
              <a:t>S. </a:t>
            </a:r>
            <a:r>
              <a:rPr lang="en-US" sz="1000" dirty="0" err="1">
                <a:solidFill>
                  <a:schemeClr val="bg1"/>
                </a:solidFill>
              </a:rPr>
              <a:t>Windmüller</a:t>
            </a:r>
            <a:r>
              <a:rPr lang="en-US" sz="1000" dirty="0">
                <a:solidFill>
                  <a:schemeClr val="bg1"/>
                </a:solidFill>
              </a:rPr>
              <a:t>, J. </a:t>
            </a:r>
            <a:r>
              <a:rPr lang="en-US" sz="1000" dirty="0" err="1">
                <a:solidFill>
                  <a:schemeClr val="bg1"/>
                </a:solidFill>
              </a:rPr>
              <a:t>Neubauer</a:t>
            </a:r>
            <a:r>
              <a:rPr lang="en-US" sz="1000" dirty="0">
                <a:solidFill>
                  <a:schemeClr val="bg1"/>
                </a:solidFill>
              </a:rPr>
              <a:t>, B. Steffen, F. </a:t>
            </a:r>
            <a:r>
              <a:rPr lang="en-US" sz="1000" dirty="0" err="1">
                <a:solidFill>
                  <a:schemeClr val="bg1"/>
                </a:solidFill>
              </a:rPr>
              <a:t>Howar</a:t>
            </a:r>
            <a:r>
              <a:rPr lang="en-US" sz="1000" dirty="0">
                <a:solidFill>
                  <a:schemeClr val="bg1"/>
                </a:solidFill>
              </a:rPr>
              <a:t>, and O. Bauer, ‘Active Continuous Quality Control’, in Proceedings of the CBSE 2013</a:t>
            </a:r>
          </a:p>
          <a:p>
            <a:r>
              <a:rPr lang="en-US" sz="1000" dirty="0">
                <a:solidFill>
                  <a:schemeClr val="bg1"/>
                </a:solidFill>
              </a:rPr>
              <a:t>A. </a:t>
            </a:r>
            <a:r>
              <a:rPr lang="en-US" sz="1000" dirty="0" err="1">
                <a:solidFill>
                  <a:schemeClr val="bg1"/>
                </a:solidFill>
              </a:rPr>
              <a:t>Groce</a:t>
            </a:r>
            <a:r>
              <a:rPr lang="en-US" sz="1000" dirty="0">
                <a:solidFill>
                  <a:schemeClr val="bg1"/>
                </a:solidFill>
              </a:rPr>
              <a:t>, D. </a:t>
            </a:r>
            <a:r>
              <a:rPr lang="en-US" sz="1000" dirty="0" err="1">
                <a:solidFill>
                  <a:schemeClr val="bg1"/>
                </a:solidFill>
              </a:rPr>
              <a:t>Peled</a:t>
            </a:r>
            <a:r>
              <a:rPr lang="en-US" sz="1000" dirty="0">
                <a:solidFill>
                  <a:schemeClr val="bg1"/>
                </a:solidFill>
              </a:rPr>
              <a:t>, and M. </a:t>
            </a:r>
            <a:r>
              <a:rPr lang="en-US" sz="1000" dirty="0" err="1">
                <a:solidFill>
                  <a:schemeClr val="bg1"/>
                </a:solidFill>
              </a:rPr>
              <a:t>Yannakakis</a:t>
            </a:r>
            <a:r>
              <a:rPr lang="en-US" sz="1000" dirty="0">
                <a:solidFill>
                  <a:schemeClr val="bg1"/>
                </a:solidFill>
              </a:rPr>
              <a:t>, ‘Adaptive Model Checking’, in Proceedings of the TACAS 2002</a:t>
            </a:r>
          </a:p>
          <a:p>
            <a:r>
              <a:rPr lang="en-US" sz="1000" dirty="0">
                <a:solidFill>
                  <a:schemeClr val="bg1"/>
                </a:solidFill>
              </a:rPr>
              <a:t>J. de </a:t>
            </a:r>
            <a:r>
              <a:rPr lang="en-US" sz="1000" dirty="0" err="1">
                <a:solidFill>
                  <a:schemeClr val="bg1"/>
                </a:solidFill>
              </a:rPr>
              <a:t>Ruiter</a:t>
            </a:r>
            <a:r>
              <a:rPr lang="en-US" sz="1000" dirty="0">
                <a:solidFill>
                  <a:schemeClr val="bg1"/>
                </a:solidFill>
              </a:rPr>
              <a:t>, ‘A Tale of the OpenSSL State Machine: A Large-Scale Black-Box Analysis’, in Secure IT Systems, vol. 10014, B. B. </a:t>
            </a:r>
            <a:r>
              <a:rPr lang="en-US" sz="1000" dirty="0" err="1">
                <a:solidFill>
                  <a:schemeClr val="bg1"/>
                </a:solidFill>
              </a:rPr>
              <a:t>Brumley</a:t>
            </a:r>
            <a:r>
              <a:rPr lang="en-US" sz="1000" dirty="0">
                <a:solidFill>
                  <a:schemeClr val="bg1"/>
                </a:solidFill>
              </a:rPr>
              <a:t> and J. </a:t>
            </a:r>
            <a:r>
              <a:rPr lang="en-US" sz="1000" dirty="0" err="1">
                <a:solidFill>
                  <a:schemeClr val="bg1"/>
                </a:solidFill>
              </a:rPr>
              <a:t>Röning</a:t>
            </a:r>
            <a:r>
              <a:rPr lang="en-US" sz="1000" dirty="0">
                <a:solidFill>
                  <a:schemeClr val="bg1"/>
                </a:solidFill>
              </a:rPr>
              <a:t>, Eds. Cham: Springer, 2016,</a:t>
            </a:r>
          </a:p>
          <a:p>
            <a:r>
              <a:rPr lang="pt-BR" sz="1000" dirty="0">
                <a:solidFill>
                  <a:schemeClr val="bg1"/>
                </a:solidFill>
              </a:rPr>
              <a:t>M. </a:t>
            </a:r>
            <a:r>
              <a:rPr lang="pt-BR" sz="1000" dirty="0" err="1">
                <a:solidFill>
                  <a:schemeClr val="bg1"/>
                </a:solidFill>
              </a:rPr>
              <a:t>Isberner</a:t>
            </a:r>
            <a:r>
              <a:rPr lang="pt-BR" sz="1000" dirty="0">
                <a:solidFill>
                  <a:schemeClr val="bg1"/>
                </a:solidFill>
              </a:rPr>
              <a:t>, F. </a:t>
            </a:r>
            <a:r>
              <a:rPr lang="pt-BR" sz="1000" dirty="0" err="1">
                <a:solidFill>
                  <a:schemeClr val="bg1"/>
                </a:solidFill>
              </a:rPr>
              <a:t>Howar</a:t>
            </a:r>
            <a:r>
              <a:rPr lang="pt-BR" sz="1000" dirty="0">
                <a:solidFill>
                  <a:schemeClr val="bg1"/>
                </a:solidFill>
              </a:rPr>
              <a:t>, </a:t>
            </a:r>
            <a:r>
              <a:rPr lang="pt-BR" sz="1000" dirty="0" err="1">
                <a:solidFill>
                  <a:schemeClr val="bg1"/>
                </a:solidFill>
              </a:rPr>
              <a:t>and</a:t>
            </a:r>
            <a:r>
              <a:rPr lang="pt-BR" sz="1000" dirty="0">
                <a:solidFill>
                  <a:schemeClr val="bg1"/>
                </a:solidFill>
              </a:rPr>
              <a:t> B. </a:t>
            </a:r>
            <a:r>
              <a:rPr lang="pt-BR" sz="1000" dirty="0" err="1">
                <a:solidFill>
                  <a:schemeClr val="bg1"/>
                </a:solidFill>
              </a:rPr>
              <a:t>Steffen</a:t>
            </a:r>
            <a:r>
              <a:rPr lang="pt-BR" sz="1000" dirty="0">
                <a:solidFill>
                  <a:schemeClr val="bg1"/>
                </a:solidFill>
              </a:rPr>
              <a:t>, ‘The Open-</a:t>
            </a:r>
            <a:r>
              <a:rPr lang="pt-BR" sz="1000" dirty="0" err="1">
                <a:solidFill>
                  <a:schemeClr val="bg1"/>
                </a:solidFill>
              </a:rPr>
              <a:t>Source</a:t>
            </a:r>
            <a:r>
              <a:rPr lang="pt-BR" sz="1000" dirty="0">
                <a:solidFill>
                  <a:schemeClr val="bg1"/>
                </a:solidFill>
              </a:rPr>
              <a:t> </a:t>
            </a:r>
            <a:r>
              <a:rPr lang="pt-BR" sz="1000" dirty="0" err="1">
                <a:solidFill>
                  <a:schemeClr val="bg1"/>
                </a:solidFill>
              </a:rPr>
              <a:t>LearnLib</a:t>
            </a:r>
            <a:r>
              <a:rPr lang="pt-BR" sz="1000" dirty="0">
                <a:solidFill>
                  <a:schemeClr val="bg1"/>
                </a:solidFill>
              </a:rPr>
              <a:t>’, in CAV 2015</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30</a:t>
            </a:fld>
            <a:endParaRPr lang="nl-NL"/>
          </a:p>
        </p:txBody>
      </p:sp>
    </p:spTree>
    <p:extLst>
      <p:ext uri="{BB962C8B-B14F-4D97-AF65-F5344CB8AC3E}">
        <p14:creationId xmlns:p14="http://schemas.microsoft.com/office/powerpoint/2010/main" val="405830079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Effect transition="in" filter="fade">
                                      <p:cBhvr>
                                        <p:cTn id="20" dur="500"/>
                                        <p:tgtEl>
                                          <p:spTgt spid="1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500"/>
                                        <p:tgtEl>
                                          <p:spTgt spid="1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1000" fill="hold"/>
                                        <p:tgtEl>
                                          <p:spTgt spid="1026"/>
                                        </p:tgtEl>
                                        <p:attrNameLst>
                                          <p:attrName>ppt_w</p:attrName>
                                        </p:attrNameLst>
                                      </p:cBhvr>
                                      <p:tavLst>
                                        <p:tav tm="0">
                                          <p:val>
                                            <p:fltVal val="0"/>
                                          </p:val>
                                        </p:tav>
                                        <p:tav tm="100000">
                                          <p:val>
                                            <p:strVal val="#ppt_w"/>
                                          </p:val>
                                        </p:tav>
                                      </p:tavLst>
                                    </p:anim>
                                    <p:anim calcmode="lin" valueType="num">
                                      <p:cBhvr>
                                        <p:cTn id="38" dur="1000" fill="hold"/>
                                        <p:tgtEl>
                                          <p:spTgt spid="1026"/>
                                        </p:tgtEl>
                                        <p:attrNameLst>
                                          <p:attrName>ppt_h</p:attrName>
                                        </p:attrNameLst>
                                      </p:cBhvr>
                                      <p:tavLst>
                                        <p:tav tm="0">
                                          <p:val>
                                            <p:fltVal val="0"/>
                                          </p:val>
                                        </p:tav>
                                        <p:tav tm="100000">
                                          <p:val>
                                            <p:strVal val="#ppt_h"/>
                                          </p:val>
                                        </p:tav>
                                      </p:tavLst>
                                    </p:anim>
                                    <p:anim calcmode="lin" valueType="num">
                                      <p:cBhvr>
                                        <p:cTn id="39" dur="1000" fill="hold"/>
                                        <p:tgtEl>
                                          <p:spTgt spid="1026"/>
                                        </p:tgtEl>
                                        <p:attrNameLst>
                                          <p:attrName>style.rotation</p:attrName>
                                        </p:attrNameLst>
                                      </p:cBhvr>
                                      <p:tavLst>
                                        <p:tav tm="0">
                                          <p:val>
                                            <p:fltVal val="90"/>
                                          </p:val>
                                        </p:tav>
                                        <p:tav tm="100000">
                                          <p:val>
                                            <p:fltVal val="0"/>
                                          </p:val>
                                        </p:tav>
                                      </p:tavLst>
                                    </p:anim>
                                    <p:animEffect transition="in" filter="fade">
                                      <p:cBhvr>
                                        <p:cTn id="40" dur="1000"/>
                                        <p:tgtEl>
                                          <p:spTgt spid="1026"/>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animEffect transition="in" filter="fade">
                                      <p:cBhvr>
                                        <p:cTn id="43"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Subject Systems</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345" y="1556793"/>
            <a:ext cx="10223660" cy="3744414"/>
          </a:xfrm>
          <a:prstGeom prst="rect">
            <a:avLst/>
          </a:prstGeom>
        </p:spPr>
      </p:pic>
      <p:sp>
        <p:nvSpPr>
          <p:cNvPr id="11" name="Retângulo 10"/>
          <p:cNvSpPr/>
          <p:nvPr/>
        </p:nvSpPr>
        <p:spPr>
          <a:xfrm>
            <a:off x="987345" y="5301207"/>
            <a:ext cx="10223660" cy="369332"/>
          </a:xfrm>
          <a:prstGeom prst="rect">
            <a:avLst/>
          </a:prstGeom>
        </p:spPr>
        <p:txBody>
          <a:bodyPr wrap="square" anchor="ctr">
            <a:spAutoFit/>
          </a:bodyPr>
          <a:lstStyle/>
          <a:p>
            <a:pPr algn="ctr"/>
            <a:r>
              <a:rPr lang="en-US" dirty="0"/>
              <a:t>Subject systems: 18 state machines describing versions of the OpenSSL toolkit</a:t>
            </a:r>
            <a:endParaRPr lang="pt-BR" dirty="0"/>
          </a:p>
        </p:txBody>
      </p:sp>
      <p:sp>
        <p:nvSpPr>
          <p:cNvPr id="6" name="Retângulo 5"/>
          <p:cNvSpPr/>
          <p:nvPr/>
        </p:nvSpPr>
        <p:spPr>
          <a:xfrm>
            <a:off x="0" y="6427113"/>
            <a:ext cx="12198350" cy="430887"/>
          </a:xfrm>
          <a:prstGeom prst="rect">
            <a:avLst/>
          </a:prstGeom>
          <a:solidFill>
            <a:srgbClr val="1094AB"/>
          </a:solidFill>
        </p:spPr>
        <p:txBody>
          <a:bodyPr wrap="square" anchor="b">
            <a:spAutoFit/>
          </a:bodyPr>
          <a:lstStyle/>
          <a:p>
            <a:r>
              <a:rPr lang="en-US" sz="1100" dirty="0">
                <a:solidFill>
                  <a:schemeClr val="bg1"/>
                </a:solidFill>
              </a:rPr>
              <a:t>OpenSSL Foundation, Inc., ‘OpenSSL Releases at </a:t>
            </a:r>
            <a:r>
              <a:rPr lang="en-US" sz="1100" dirty="0" err="1">
                <a:solidFill>
                  <a:schemeClr val="bg1"/>
                </a:solidFill>
              </a:rPr>
              <a:t>Github</a:t>
            </a:r>
            <a:r>
              <a:rPr lang="en-US" sz="1100" dirty="0">
                <a:solidFill>
                  <a:schemeClr val="bg1"/>
                </a:solidFill>
              </a:rPr>
              <a:t>’, 2018. https://github.com/openssl/openssl/releases.</a:t>
            </a:r>
            <a:endParaRPr lang="pt-BR" sz="1100" dirty="0">
              <a:solidFill>
                <a:schemeClr val="bg1"/>
              </a:solidFill>
            </a:endParaRPr>
          </a:p>
          <a:p>
            <a:r>
              <a:rPr lang="en-US" sz="1100" dirty="0">
                <a:solidFill>
                  <a:schemeClr val="bg1"/>
                </a:solidFill>
              </a:rPr>
              <a:t>J. de </a:t>
            </a:r>
            <a:r>
              <a:rPr lang="en-US" sz="1100" dirty="0" err="1">
                <a:solidFill>
                  <a:schemeClr val="bg1"/>
                </a:solidFill>
              </a:rPr>
              <a:t>Ruiter</a:t>
            </a:r>
            <a:r>
              <a:rPr lang="en-US" sz="1100" dirty="0">
                <a:solidFill>
                  <a:schemeClr val="bg1"/>
                </a:solidFill>
              </a:rPr>
              <a:t>, ‘A Tale of the OpenSSL State Machine: A Large-Scale Black-Box Analysis’, in Secure IT Systems, vol. 10014, B. B. </a:t>
            </a:r>
            <a:r>
              <a:rPr lang="en-US" sz="1100" dirty="0" err="1">
                <a:solidFill>
                  <a:schemeClr val="bg1"/>
                </a:solidFill>
              </a:rPr>
              <a:t>Brumley</a:t>
            </a:r>
            <a:r>
              <a:rPr lang="en-US" sz="1100" dirty="0">
                <a:solidFill>
                  <a:schemeClr val="bg1"/>
                </a:solidFill>
              </a:rPr>
              <a:t> and J. </a:t>
            </a:r>
            <a:r>
              <a:rPr lang="en-US" sz="1100" dirty="0" err="1">
                <a:solidFill>
                  <a:schemeClr val="bg1"/>
                </a:solidFill>
              </a:rPr>
              <a:t>Röning</a:t>
            </a:r>
            <a:r>
              <a:rPr lang="en-US" sz="1100" dirty="0">
                <a:solidFill>
                  <a:schemeClr val="bg1"/>
                </a:solidFill>
              </a:rPr>
              <a:t>, Eds. Cham: Springer, 2016,</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31</a:t>
            </a:fld>
            <a:endParaRPr lang="nl-NL"/>
          </a:p>
        </p:txBody>
      </p:sp>
    </p:spTree>
    <p:extLst>
      <p:ext uri="{BB962C8B-B14F-4D97-AF65-F5344CB8AC3E}">
        <p14:creationId xmlns:p14="http://schemas.microsoft.com/office/powerpoint/2010/main" val="146484637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Analysis of Results</a:t>
            </a:r>
            <a:r>
              <a:rPr lang="en-US" sz="2000" dirty="0"/>
              <a:t> (Average number of MQs)</a:t>
            </a:r>
            <a:endParaRPr lang="en-US" noProof="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15" y="1746714"/>
            <a:ext cx="10081120" cy="3364572"/>
          </a:xfrm>
          <a:prstGeom prst="rect">
            <a:avLst/>
          </a:prstGeom>
        </p:spPr>
      </p:pic>
      <p:sp>
        <p:nvSpPr>
          <p:cNvPr id="8" name="Retângulo 7"/>
          <p:cNvSpPr/>
          <p:nvPr/>
        </p:nvSpPr>
        <p:spPr>
          <a:xfrm>
            <a:off x="987345" y="5301207"/>
            <a:ext cx="10223660" cy="369332"/>
          </a:xfrm>
          <a:prstGeom prst="rect">
            <a:avLst/>
          </a:prstGeom>
        </p:spPr>
        <p:txBody>
          <a:bodyPr wrap="square" anchor="ctr">
            <a:spAutoFit/>
          </a:bodyPr>
          <a:lstStyle/>
          <a:p>
            <a:pPr algn="ctr"/>
            <a:r>
              <a:rPr lang="en-US" dirty="0"/>
              <a:t>The ∂L</a:t>
            </a:r>
            <a:r>
              <a:rPr lang="en-US" baseline="30000" dirty="0"/>
              <a:t>∗</a:t>
            </a:r>
            <a:r>
              <a:rPr lang="en-US" baseline="-25000" dirty="0"/>
              <a:t>M</a:t>
            </a:r>
            <a:r>
              <a:rPr lang="en-US" dirty="0"/>
              <a:t> algorithm required </a:t>
            </a:r>
            <a:r>
              <a:rPr lang="en-US" b="1" dirty="0"/>
              <a:t>fewer MQs</a:t>
            </a:r>
            <a:r>
              <a:rPr lang="en-US" dirty="0"/>
              <a:t> than state of the art adaptive learning algorithms</a:t>
            </a:r>
          </a:p>
        </p:txBody>
      </p:sp>
      <p:sp>
        <p:nvSpPr>
          <p:cNvPr id="12" name="Retângulo 11"/>
          <p:cNvSpPr/>
          <p:nvPr/>
        </p:nvSpPr>
        <p:spPr>
          <a:xfrm>
            <a:off x="547862" y="5301207"/>
            <a:ext cx="11102626" cy="369332"/>
          </a:xfrm>
          <a:prstGeom prst="rect">
            <a:avLst/>
          </a:prstGeom>
        </p:spPr>
        <p:txBody>
          <a:bodyPr wrap="square" anchor="ctr">
            <a:spAutoFit/>
          </a:bodyPr>
          <a:lstStyle/>
          <a:p>
            <a:pPr algn="ctr"/>
            <a:r>
              <a:rPr lang="en-US" dirty="0"/>
              <a:t>The </a:t>
            </a:r>
            <a:r>
              <a:rPr lang="en-US" b="1" dirty="0"/>
              <a:t>temporal distance </a:t>
            </a:r>
            <a:r>
              <a:rPr lang="en-US" dirty="0"/>
              <a:t>between versions </a:t>
            </a:r>
            <a:r>
              <a:rPr lang="en-US" b="1" dirty="0"/>
              <a:t>did not affect the performance</a:t>
            </a:r>
            <a:r>
              <a:rPr lang="en-US" dirty="0"/>
              <a:t> of the ∂L</a:t>
            </a:r>
            <a:r>
              <a:rPr lang="en-US" baseline="30000" dirty="0"/>
              <a:t>∗</a:t>
            </a:r>
            <a:r>
              <a:rPr lang="en-US" baseline="-25000" dirty="0"/>
              <a:t>M</a:t>
            </a:r>
            <a:r>
              <a:rPr lang="en-US" dirty="0"/>
              <a:t> algorithm</a:t>
            </a:r>
            <a:endParaRPr lang="pt-BR" dirty="0"/>
          </a:p>
        </p:txBody>
      </p:sp>
      <p:sp>
        <p:nvSpPr>
          <p:cNvPr id="5" name="Seta para a direita 4"/>
          <p:cNvSpPr/>
          <p:nvPr/>
        </p:nvSpPr>
        <p:spPr>
          <a:xfrm rot="3149560">
            <a:off x="647576" y="1989352"/>
            <a:ext cx="1161665" cy="904592"/>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6" name="Conector de seta reta 15"/>
          <p:cNvCxnSpPr/>
          <p:nvPr/>
        </p:nvCxnSpPr>
        <p:spPr>
          <a:xfrm flipV="1">
            <a:off x="6891263" y="2420888"/>
            <a:ext cx="3960440" cy="1872208"/>
          </a:xfrm>
          <a:prstGeom prst="straightConnector1">
            <a:avLst/>
          </a:prstGeom>
          <a:ln w="76200">
            <a:solidFill>
              <a:srgbClr val="FF000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p:cNvCxnSpPr/>
          <p:nvPr/>
        </p:nvCxnSpPr>
        <p:spPr>
          <a:xfrm flipV="1">
            <a:off x="1778695" y="3171933"/>
            <a:ext cx="4392488" cy="37124"/>
          </a:xfrm>
          <a:prstGeom prst="straightConnector1">
            <a:avLst/>
          </a:prstGeom>
          <a:ln w="76200">
            <a:solidFill>
              <a:srgbClr val="FF0000">
                <a:alpha val="50196"/>
              </a:srgbClr>
            </a:solidFill>
            <a:tailEnd type="triangle"/>
          </a:ln>
        </p:spPr>
        <p:style>
          <a:lnRef idx="1">
            <a:schemeClr val="accent1"/>
          </a:lnRef>
          <a:fillRef idx="0">
            <a:schemeClr val="accent1"/>
          </a:fillRef>
          <a:effectRef idx="0">
            <a:schemeClr val="accent1"/>
          </a:effectRef>
          <a:fontRef idx="minor">
            <a:schemeClr val="tx1"/>
          </a:fontRef>
        </p:style>
      </p:cxnSp>
      <p:sp>
        <p:nvSpPr>
          <p:cNvPr id="21" name="Seta para a direita 20"/>
          <p:cNvSpPr/>
          <p:nvPr/>
        </p:nvSpPr>
        <p:spPr>
          <a:xfrm rot="5400000">
            <a:off x="5837790" y="1049776"/>
            <a:ext cx="1161665" cy="904592"/>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10"/>
          <p:cNvSpPr/>
          <p:nvPr/>
        </p:nvSpPr>
        <p:spPr>
          <a:xfrm>
            <a:off x="0" y="6304002"/>
            <a:ext cx="12198350" cy="553998"/>
          </a:xfrm>
          <a:prstGeom prst="rect">
            <a:avLst/>
          </a:prstGeom>
          <a:solidFill>
            <a:srgbClr val="1094AB"/>
          </a:solidFill>
        </p:spPr>
        <p:txBody>
          <a:bodyPr wrap="square" anchor="b">
            <a:spAutoFit/>
          </a:bodyPr>
          <a:lstStyle/>
          <a:p>
            <a:r>
              <a:rPr lang="en-US" sz="1000" dirty="0">
                <a:solidFill>
                  <a:schemeClr val="bg1"/>
                </a:solidFill>
              </a:rPr>
              <a:t>Mann-Whitney-Wilcoxon statistical test</a:t>
            </a:r>
          </a:p>
          <a:p>
            <a:r>
              <a:rPr lang="pt-BR" sz="1000" dirty="0" err="1">
                <a:solidFill>
                  <a:schemeClr val="bg1"/>
                </a:solidFill>
              </a:rPr>
              <a:t>Vargha-Delaney’s</a:t>
            </a:r>
            <a:r>
              <a:rPr lang="pt-BR" sz="1000" dirty="0">
                <a:solidFill>
                  <a:schemeClr val="bg1"/>
                </a:solidFill>
              </a:rPr>
              <a:t> Â </a:t>
            </a:r>
            <a:r>
              <a:rPr lang="pt-BR" sz="1000" dirty="0" err="1">
                <a:solidFill>
                  <a:schemeClr val="bg1"/>
                </a:solidFill>
              </a:rPr>
              <a:t>effect</a:t>
            </a:r>
            <a:r>
              <a:rPr lang="pt-BR" sz="1000" dirty="0">
                <a:solidFill>
                  <a:schemeClr val="bg1"/>
                </a:solidFill>
              </a:rPr>
              <a:t> </a:t>
            </a:r>
            <a:r>
              <a:rPr lang="pt-BR" sz="1000" dirty="0" err="1">
                <a:solidFill>
                  <a:schemeClr val="bg1"/>
                </a:solidFill>
              </a:rPr>
              <a:t>size</a:t>
            </a:r>
            <a:endParaRPr lang="pt-BR" sz="1000" dirty="0">
              <a:solidFill>
                <a:schemeClr val="bg1"/>
              </a:solidFill>
            </a:endParaRPr>
          </a:p>
          <a:p>
            <a:r>
              <a:rPr lang="en-GB" sz="1000" dirty="0">
                <a:solidFill>
                  <a:schemeClr val="bg1"/>
                </a:solidFill>
              </a:rPr>
              <a:t>Pearson correlation coefficient</a:t>
            </a:r>
            <a:endParaRPr lang="pt-BR" sz="1000" dirty="0">
              <a:solidFill>
                <a:schemeClr val="bg1"/>
              </a:solidFill>
            </a:endParaRP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32</a:t>
            </a:fld>
            <a:endParaRPr lang="nl-NL"/>
          </a:p>
        </p:txBody>
      </p:sp>
    </p:spTree>
    <p:extLst>
      <p:ext uri="{BB962C8B-B14F-4D97-AF65-F5344CB8AC3E}">
        <p14:creationId xmlns:p14="http://schemas.microsoft.com/office/powerpoint/2010/main" val="140770756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14" presetClass="entr" presetSubtype="1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par>
                                <p:cTn id="12" presetID="2" presetClass="entr" presetSubtype="1"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0" nodeType="clickEffect">
                                  <p:stCondLst>
                                    <p:cond delay="0"/>
                                  </p:stCondLst>
                                  <p:childTnLst>
                                    <p:animEffect transition="out" filter="randombar(horizontal)">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4" presetClass="exit" presetSubtype="10" fill="hold" grpId="1" nodeType="withEffect">
                                  <p:stCondLst>
                                    <p:cond delay="0"/>
                                  </p:stCondLst>
                                  <p:childTnLst>
                                    <p:animEffect transition="out" filter="randombar(horizontal)">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4"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par>
                                <p:cTn id="27" presetID="14" presetClass="exit" presetSubtype="10" fill="hold" grpId="1" nodeType="withEffect">
                                  <p:stCondLst>
                                    <p:cond delay="0"/>
                                  </p:stCondLst>
                                  <p:childTnLst>
                                    <p:animEffect transition="out" filter="randombar(horizontal)">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2" presetClass="entr" presetSubtype="12"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0-#ppt_w/2"/>
                                          </p:val>
                                        </p:tav>
                                        <p:tav tm="100000">
                                          <p:val>
                                            <p:strVal val="#ppt_x"/>
                                          </p:val>
                                        </p:tav>
                                      </p:tavLst>
                                    </p:anim>
                                    <p:anim calcmode="lin" valueType="num">
                                      <p:cBhvr additive="base">
                                        <p:cTn id="37" dur="500" fill="hold"/>
                                        <p:tgtEl>
                                          <p:spTgt spid="18"/>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fade">
                                      <p:cBhvr>
                                        <p:cTn id="40" dur="500"/>
                                        <p:tgtEl>
                                          <p:spTgt spid="1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animEffect transition="in" filter="fade">
                                      <p:cBhvr>
                                        <p:cTn id="43" dur="500"/>
                                        <p:tgtEl>
                                          <p:spTgt spid="11">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xEl>
                                              <p:pRg st="2" end="2"/>
                                            </p:txEl>
                                          </p:spTgt>
                                        </p:tgtEl>
                                        <p:attrNameLst>
                                          <p:attrName>style.visibility</p:attrName>
                                        </p:attrNameLst>
                                      </p:cBhvr>
                                      <p:to>
                                        <p:strVal val="visible"/>
                                      </p:to>
                                    </p:set>
                                    <p:animEffect transition="in" filter="fade">
                                      <p:cBhvr>
                                        <p:cTn id="46"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5" grpId="0" animBg="1"/>
      <p:bldP spid="5" grpId="1" animBg="1"/>
      <p:bldP spid="21" grpId="0" animBg="1"/>
      <p:bldP spid="2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Summary</a:t>
            </a:r>
            <a:r>
              <a:rPr lang="en-US" sz="2000" dirty="0"/>
              <a:t> (Learning to Reuse)</a:t>
            </a:r>
            <a:endParaRPr lang="en-US" noProof="0" dirty="0"/>
          </a:p>
        </p:txBody>
      </p:sp>
      <p:sp>
        <p:nvSpPr>
          <p:cNvPr id="3" name="Espaço Reservado para Texto Vertical 2"/>
          <p:cNvSpPr>
            <a:spLocks noGrp="1"/>
          </p:cNvSpPr>
          <p:nvPr>
            <p:ph type="body" orient="vert" idx="1"/>
          </p:nvPr>
        </p:nvSpPr>
        <p:spPr/>
        <p:txBody>
          <a:bodyPr>
            <a:noAutofit/>
          </a:bodyPr>
          <a:lstStyle/>
          <a:p>
            <a:pPr marL="0" indent="0" algn="r">
              <a:lnSpc>
                <a:spcPct val="150000"/>
              </a:lnSpc>
              <a:buNone/>
            </a:pPr>
            <a:r>
              <a:rPr lang="en-US" sz="2800" dirty="0"/>
              <a:t>The state-of-the-art adaptive learning algorithms…</a:t>
            </a:r>
          </a:p>
          <a:p>
            <a:pPr marL="342900" lvl="0" indent="-342900" algn="r">
              <a:lnSpc>
                <a:spcPct val="150000"/>
              </a:lnSpc>
              <a:buClr>
                <a:srgbClr val="001158"/>
              </a:buClr>
              <a:buFont typeface="+mj-lt"/>
              <a:buAutoNum type="arabicPeriod"/>
            </a:pPr>
            <a:r>
              <a:rPr lang="en-US" sz="2800" dirty="0"/>
              <a:t>More sensitive to software evolution</a:t>
            </a:r>
            <a:r>
              <a:rPr lang="en-US" sz="2800" dirty="0">
                <a:solidFill>
                  <a:srgbClr val="001158"/>
                </a:solidFill>
              </a:rPr>
              <a:t>!</a:t>
            </a:r>
          </a:p>
          <a:p>
            <a:pPr marL="342900" lvl="0" indent="-342900" algn="r">
              <a:lnSpc>
                <a:spcPct val="150000"/>
              </a:lnSpc>
              <a:buClr>
                <a:srgbClr val="001158"/>
              </a:buClr>
              <a:buFont typeface="+mj-lt"/>
              <a:buAutoNum type="arabicPeriod"/>
            </a:pPr>
            <a:endParaRPr lang="en-US" sz="2800" dirty="0">
              <a:solidFill>
                <a:srgbClr val="001158"/>
              </a:solidFill>
            </a:endParaRPr>
          </a:p>
          <a:p>
            <a:pPr marL="0" indent="0">
              <a:lnSpc>
                <a:spcPct val="150000"/>
              </a:lnSpc>
              <a:buNone/>
            </a:pPr>
            <a:r>
              <a:rPr lang="en-GB" sz="2800" dirty="0"/>
              <a:t>The </a:t>
            </a:r>
            <a:r>
              <a:rPr lang="en-US" sz="2800" dirty="0"/>
              <a:t>∂L</a:t>
            </a:r>
            <a:r>
              <a:rPr lang="en-US" sz="2800" baseline="30000" dirty="0"/>
              <a:t>∗</a:t>
            </a:r>
            <a:r>
              <a:rPr lang="en-US" sz="2800" baseline="-25000" dirty="0"/>
              <a:t>M</a:t>
            </a:r>
            <a:r>
              <a:rPr lang="en-US" sz="2800" dirty="0"/>
              <a:t> algorithm …</a:t>
            </a:r>
          </a:p>
          <a:p>
            <a:pPr marL="514350" lvl="0" indent="-514350">
              <a:lnSpc>
                <a:spcPct val="150000"/>
              </a:lnSpc>
              <a:buClr>
                <a:srgbClr val="001158"/>
              </a:buClr>
              <a:buFont typeface="+mj-lt"/>
              <a:buAutoNum type="arabicPeriod" startAt="2"/>
            </a:pPr>
            <a:r>
              <a:rPr lang="en-US" sz="2800" dirty="0"/>
              <a:t>Required fewer MQs than the other techniques</a:t>
            </a:r>
          </a:p>
          <a:p>
            <a:pPr marL="514350" lvl="0" indent="-514350">
              <a:lnSpc>
                <a:spcPct val="150000"/>
              </a:lnSpc>
              <a:buClr>
                <a:srgbClr val="001158"/>
              </a:buClr>
              <a:buFont typeface="+mj-lt"/>
              <a:buAutoNum type="arabicPeriod" startAt="2"/>
            </a:pPr>
            <a:r>
              <a:rPr lang="en-US" sz="2800" dirty="0"/>
              <a:t>Temporal distance did not affect its performance </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33</a:t>
            </a:fld>
            <a:endParaRPr lang="nl-NL"/>
          </a:p>
        </p:txBody>
      </p:sp>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662" y="1252836"/>
            <a:ext cx="1224136" cy="1224136"/>
          </a:xfrm>
          <a:prstGeom prst="rect">
            <a:avLst/>
          </a:prstGeom>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653435" y="3573016"/>
            <a:ext cx="1224136" cy="1224136"/>
          </a:xfrm>
          <a:prstGeom prst="rect">
            <a:avLst/>
          </a:prstGeom>
        </p:spPr>
      </p:pic>
    </p:spTree>
    <p:extLst>
      <p:ext uri="{BB962C8B-B14F-4D97-AF65-F5344CB8AC3E}">
        <p14:creationId xmlns:p14="http://schemas.microsoft.com/office/powerpoint/2010/main" val="31250716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1"/>
          <p:cNvSpPr>
            <a:spLocks noGrp="1"/>
          </p:cNvSpPr>
          <p:nvPr>
            <p:ph type="title"/>
          </p:nvPr>
        </p:nvSpPr>
        <p:spPr/>
        <p:txBody>
          <a:bodyPr/>
          <a:lstStyle/>
          <a:p>
            <a:r>
              <a:rPr lang="en-US" dirty="0"/>
              <a:t>Research Objectives</a:t>
            </a:r>
            <a:endParaRPr lang="pt-BR"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34</a:t>
            </a:fld>
            <a:endParaRPr lang="nl-NL" dirty="0"/>
          </a:p>
        </p:txBody>
      </p:sp>
      <p:sp>
        <p:nvSpPr>
          <p:cNvPr id="11" name="Fluxograma: Processo 10"/>
          <p:cNvSpPr/>
          <p:nvPr/>
        </p:nvSpPr>
        <p:spPr>
          <a:xfrm>
            <a:off x="3074839" y="1395310"/>
            <a:ext cx="2376264" cy="1707742"/>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to Reuse</a:t>
            </a: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871" y="1806908"/>
            <a:ext cx="1800200" cy="1089120"/>
          </a:xfrm>
          <a:prstGeom prst="rect">
            <a:avLst/>
          </a:prstGeom>
        </p:spPr>
      </p:pic>
      <p:cxnSp>
        <p:nvCxnSpPr>
          <p:cNvPr id="14" name="Conector de seta reta 13"/>
          <p:cNvCxnSpPr>
            <a:stCxn id="13" idx="1"/>
            <a:endCxn id="9" idx="3"/>
          </p:cNvCxnSpPr>
          <p:nvPr/>
        </p:nvCxnSpPr>
        <p:spPr>
          <a:xfrm flipH="1">
            <a:off x="5451103" y="4972114"/>
            <a:ext cx="1188132" cy="0"/>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Fluxograma: Processo 8"/>
          <p:cNvSpPr/>
          <p:nvPr/>
        </p:nvSpPr>
        <p:spPr>
          <a:xfrm>
            <a:off x="3074839"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from Differences</a:t>
            </a:r>
          </a:p>
        </p:txBody>
      </p:sp>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4592" y="4849961"/>
            <a:ext cx="1896758" cy="782412"/>
          </a:xfrm>
          <a:prstGeom prst="rect">
            <a:avLst/>
          </a:prstGeom>
        </p:spPr>
      </p:pic>
      <p:sp>
        <p:nvSpPr>
          <p:cNvPr id="13" name="Fluxograma: Processo 12"/>
          <p:cNvSpPr/>
          <p:nvPr/>
        </p:nvSpPr>
        <p:spPr>
          <a:xfrm>
            <a:off x="6639235"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by Sampling</a:t>
            </a:r>
          </a:p>
        </p:txBody>
      </p:sp>
      <p:pic>
        <p:nvPicPr>
          <p:cNvPr id="34" name="Imagem 33"/>
          <p:cNvPicPr>
            <a:picLocks noChangeAspect="1"/>
          </p:cNvPicPr>
          <p:nvPr/>
        </p:nvPicPr>
        <p:blipFill rotWithShape="1">
          <a:blip r:embed="rId5"/>
          <a:srcRect b="15092"/>
          <a:stretch/>
        </p:blipFill>
        <p:spPr>
          <a:xfrm>
            <a:off x="6729636" y="4925436"/>
            <a:ext cx="2195462" cy="721634"/>
          </a:xfrm>
          <a:prstGeom prst="rect">
            <a:avLst/>
          </a:prstGeom>
        </p:spPr>
      </p:pic>
      <p:cxnSp>
        <p:nvCxnSpPr>
          <p:cNvPr id="3" name="Conector de seta reta 2"/>
          <p:cNvCxnSpPr>
            <a:stCxn id="11" idx="2"/>
            <a:endCxn id="9" idx="0"/>
          </p:cNvCxnSpPr>
          <p:nvPr/>
        </p:nvCxnSpPr>
        <p:spPr>
          <a:xfrm>
            <a:off x="4262971" y="3103052"/>
            <a:ext cx="0" cy="1035911"/>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11" idx="3"/>
            <a:endCxn id="13" idx="0"/>
          </p:cNvCxnSpPr>
          <p:nvPr/>
        </p:nvCxnSpPr>
        <p:spPr>
          <a:xfrm>
            <a:off x="5451103" y="2249181"/>
            <a:ext cx="2376264" cy="1889782"/>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74812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after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3"/>
          </p:nvPr>
        </p:nvSpPr>
        <p:spPr/>
        <p:txBody>
          <a:bodyPr/>
          <a:lstStyle/>
          <a:p>
            <a:endParaRPr lang="pt-BR" dirty="0"/>
          </a:p>
        </p:txBody>
      </p:sp>
      <p:sp>
        <p:nvSpPr>
          <p:cNvPr id="5" name="Espaço Reservado para Texto 4"/>
          <p:cNvSpPr>
            <a:spLocks noGrp="1"/>
          </p:cNvSpPr>
          <p:nvPr>
            <p:ph type="body" sz="quarter" idx="12"/>
          </p:nvPr>
        </p:nvSpPr>
        <p:spPr/>
        <p:txBody>
          <a:bodyPr/>
          <a:lstStyle/>
          <a:p>
            <a:endParaRPr lang="pt-BR"/>
          </a:p>
        </p:txBody>
      </p:sp>
      <p:sp>
        <p:nvSpPr>
          <p:cNvPr id="3" name="Título 2"/>
          <p:cNvSpPr>
            <a:spLocks noGrp="1"/>
          </p:cNvSpPr>
          <p:nvPr>
            <p:ph type="title"/>
          </p:nvPr>
        </p:nvSpPr>
        <p:spPr/>
        <p:txBody>
          <a:bodyPr/>
          <a:lstStyle/>
          <a:p>
            <a:r>
              <a:rPr lang="en-US" noProof="0" dirty="0"/>
              <a:t>Learning from Difference</a:t>
            </a:r>
            <a:endParaRPr lang="en-US" sz="2800" noProof="0" dirty="0"/>
          </a:p>
        </p:txBody>
      </p:sp>
      <p:sp>
        <p:nvSpPr>
          <p:cNvPr id="7" name="Espaço Reservado para Texto 6"/>
          <p:cNvSpPr>
            <a:spLocks noGrp="1"/>
          </p:cNvSpPr>
          <p:nvPr>
            <p:ph type="body" sz="quarter" idx="14"/>
          </p:nvPr>
        </p:nvSpPr>
        <p:spPr>
          <a:xfrm>
            <a:off x="1169885" y="3740980"/>
            <a:ext cx="11028464" cy="780960"/>
          </a:xfrm>
        </p:spPr>
        <p:txBody>
          <a:bodyPr>
            <a:noAutofit/>
          </a:bodyPr>
          <a:lstStyle/>
          <a:p>
            <a:pPr>
              <a:lnSpc>
                <a:spcPct val="120000"/>
              </a:lnSpc>
              <a:spcBef>
                <a:spcPts val="0"/>
              </a:spcBef>
              <a:spcAft>
                <a:spcPts val="0"/>
              </a:spcAft>
            </a:pPr>
            <a:r>
              <a:rPr lang="en-US" sz="1800" dirty="0"/>
              <a:t>An Automated Approach for Learning Family Models from Software Product Lines</a:t>
            </a:r>
            <a:endParaRPr lang="en-US" sz="170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35</a:t>
            </a:fld>
            <a:endParaRPr lang="nl-NL"/>
          </a:p>
        </p:txBody>
      </p:sp>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2123" y="5542537"/>
            <a:ext cx="1966107" cy="525040"/>
          </a:xfrm>
          <a:prstGeom prst="roundRect">
            <a:avLst>
              <a:gd name="adj" fmla="val 8594"/>
            </a:avLst>
          </a:prstGeom>
          <a:solidFill>
            <a:schemeClr val="bg1"/>
          </a:solidFill>
          <a:ln>
            <a:noFill/>
          </a:ln>
          <a:effectLst/>
        </p:spPr>
      </p:pic>
      <p:pic>
        <p:nvPicPr>
          <p:cNvPr id="9" name="Imagem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0676" y="4797152"/>
            <a:ext cx="1567554" cy="511020"/>
          </a:xfrm>
          <a:prstGeom prst="roundRect">
            <a:avLst>
              <a:gd name="adj" fmla="val 8594"/>
            </a:avLst>
          </a:prstGeom>
          <a:solidFill>
            <a:schemeClr val="bg1"/>
          </a:solidFill>
          <a:ln>
            <a:noFill/>
          </a:ln>
          <a:effectLst/>
        </p:spPr>
      </p:pic>
    </p:spTree>
    <p:extLst>
      <p:ext uri="{BB962C8B-B14F-4D97-AF65-F5344CB8AC3E}">
        <p14:creationId xmlns:p14="http://schemas.microsoft.com/office/powerpoint/2010/main" val="17562738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Context</a:t>
            </a:r>
            <a:r>
              <a:rPr lang="en-US" sz="2000" dirty="0"/>
              <a:t> (Learning from Difference)</a:t>
            </a:r>
            <a:endParaRPr lang="en-US" noProof="0" dirty="0"/>
          </a:p>
        </p:txBody>
      </p:sp>
      <p:pic>
        <p:nvPicPr>
          <p:cNvPr id="50" name="Imagem 49"/>
          <p:cNvPicPr>
            <a:picLocks noChangeAspect="1"/>
          </p:cNvPicPr>
          <p:nvPr/>
        </p:nvPicPr>
        <p:blipFill rotWithShape="1">
          <a:blip r:embed="rId2" cstate="print">
            <a:extLst>
              <a:ext uri="{28A0092B-C50C-407E-A947-70E740481C1C}">
                <a14:useLocalDpi xmlns:a14="http://schemas.microsoft.com/office/drawing/2010/main" val="0"/>
              </a:ext>
            </a:extLst>
          </a:blip>
          <a:srcRect b="50484"/>
          <a:stretch/>
        </p:blipFill>
        <p:spPr>
          <a:xfrm>
            <a:off x="5883151" y="1439523"/>
            <a:ext cx="5885981" cy="2205592"/>
          </a:xfrm>
          <a:prstGeom prst="rect">
            <a:avLst/>
          </a:prstGeom>
        </p:spPr>
      </p:pic>
      <p:sp>
        <p:nvSpPr>
          <p:cNvPr id="3" name="Espaço Reservado para Texto Vertical 2"/>
          <p:cNvSpPr>
            <a:spLocks noGrp="1"/>
          </p:cNvSpPr>
          <p:nvPr>
            <p:ph type="body" orient="vert" idx="1"/>
          </p:nvPr>
        </p:nvSpPr>
        <p:spPr>
          <a:xfrm>
            <a:off x="404662" y="1252836"/>
            <a:ext cx="6371995" cy="4795836"/>
          </a:xfrm>
        </p:spPr>
        <p:txBody>
          <a:bodyPr wrap="square">
            <a:normAutofit/>
          </a:bodyPr>
          <a:lstStyle/>
          <a:p>
            <a:pPr>
              <a:lnSpc>
                <a:spcPct val="150000"/>
              </a:lnSpc>
            </a:pPr>
            <a:r>
              <a:rPr lang="en-US" sz="2400" dirty="0"/>
              <a:t>Software product lines (SPL) </a:t>
            </a:r>
          </a:p>
          <a:p>
            <a:pPr lvl="1">
              <a:lnSpc>
                <a:spcPct val="150000"/>
              </a:lnSpc>
            </a:pPr>
            <a:r>
              <a:rPr lang="en-US" sz="2000" dirty="0"/>
              <a:t>Variability </a:t>
            </a:r>
            <a:r>
              <a:rPr lang="en-US" sz="2000" i="1" dirty="0"/>
              <a:t>in space</a:t>
            </a:r>
            <a:r>
              <a:rPr lang="en-US" sz="2000" dirty="0"/>
              <a:t> </a:t>
            </a:r>
            <a:r>
              <a:rPr lang="en-US" sz="2000" dirty="0">
                <a:sym typeface="Wingdings" panose="05000000000000000000" pitchFamily="2" charset="2"/>
              </a:rPr>
              <a:t>(e.g., f</a:t>
            </a:r>
            <a:r>
              <a:rPr lang="en-US" sz="2000" dirty="0"/>
              <a:t>eature model)</a:t>
            </a:r>
          </a:p>
          <a:p>
            <a:pPr lvl="1">
              <a:lnSpc>
                <a:spcPct val="150000"/>
              </a:lnSpc>
            </a:pPr>
            <a:r>
              <a:rPr lang="en-US" sz="2000" dirty="0"/>
              <a:t>Common set of reusable assets</a:t>
            </a:r>
          </a:p>
          <a:p>
            <a:pPr lvl="1">
              <a:lnSpc>
                <a:spcPct val="150000"/>
              </a:lnSpc>
            </a:pPr>
            <a:r>
              <a:rPr lang="en-US" sz="2000" dirty="0"/>
              <a:t>Product configurations</a:t>
            </a:r>
          </a:p>
        </p:txBody>
      </p:sp>
      <p:pic>
        <p:nvPicPr>
          <p:cNvPr id="51" name="Imagem 50"/>
          <p:cNvPicPr>
            <a:picLocks noChangeAspect="1"/>
          </p:cNvPicPr>
          <p:nvPr/>
        </p:nvPicPr>
        <p:blipFill rotWithShape="1">
          <a:blip r:embed="rId3" cstate="print">
            <a:extLst>
              <a:ext uri="{28A0092B-C50C-407E-A947-70E740481C1C}">
                <a14:useLocalDpi xmlns:a14="http://schemas.microsoft.com/office/drawing/2010/main" val="0"/>
              </a:ext>
            </a:extLst>
          </a:blip>
          <a:srcRect t="49525"/>
          <a:stretch/>
        </p:blipFill>
        <p:spPr>
          <a:xfrm>
            <a:off x="5883152" y="3628956"/>
            <a:ext cx="5885980" cy="2248316"/>
          </a:xfrm>
          <a:prstGeom prst="rect">
            <a:avLst/>
          </a:prstGeom>
        </p:spPr>
      </p:pic>
      <p:sp>
        <p:nvSpPr>
          <p:cNvPr id="5" name="Espaço Reservado para Número de Slide 4"/>
          <p:cNvSpPr>
            <a:spLocks noGrp="1"/>
          </p:cNvSpPr>
          <p:nvPr>
            <p:ph type="sldNum" sz="quarter" idx="4"/>
          </p:nvPr>
        </p:nvSpPr>
        <p:spPr/>
        <p:txBody>
          <a:bodyPr/>
          <a:lstStyle/>
          <a:p>
            <a:fld id="{5EE7099E-8998-4851-915A-4F4831808297}" type="slidenum">
              <a:rPr lang="nl-NL" smtClean="0"/>
              <a:pPr/>
              <a:t>36</a:t>
            </a:fld>
            <a:endParaRPr lang="nl-NL"/>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719" y="4094866"/>
            <a:ext cx="1890352" cy="1316495"/>
          </a:xfrm>
          <a:prstGeom prst="rect">
            <a:avLst/>
          </a:prstGeom>
        </p:spPr>
      </p:pic>
      <p:sp>
        <p:nvSpPr>
          <p:cNvPr id="14" name="Retângulo 13"/>
          <p:cNvSpPr/>
          <p:nvPr/>
        </p:nvSpPr>
        <p:spPr>
          <a:xfrm>
            <a:off x="0" y="6607225"/>
            <a:ext cx="12198350" cy="246221"/>
          </a:xfrm>
          <a:prstGeom prst="rect">
            <a:avLst/>
          </a:prstGeom>
          <a:noFill/>
        </p:spPr>
        <p:txBody>
          <a:bodyPr wrap="square" anchor="b">
            <a:spAutoFit/>
          </a:bodyPr>
          <a:lstStyle/>
          <a:p>
            <a:r>
              <a:rPr lang="pt-BR" sz="1000" dirty="0">
                <a:solidFill>
                  <a:schemeClr val="bg1"/>
                </a:solidFill>
              </a:rPr>
              <a:t>K. </a:t>
            </a:r>
            <a:r>
              <a:rPr lang="pt-BR" sz="1000" dirty="0" err="1">
                <a:solidFill>
                  <a:schemeClr val="bg1"/>
                </a:solidFill>
              </a:rPr>
              <a:t>Pohl</a:t>
            </a:r>
            <a:r>
              <a:rPr lang="pt-BR" sz="1000" dirty="0">
                <a:solidFill>
                  <a:schemeClr val="bg1"/>
                </a:solidFill>
              </a:rPr>
              <a:t>, G. </a:t>
            </a:r>
            <a:r>
              <a:rPr lang="pt-BR" sz="1000" dirty="0" err="1">
                <a:solidFill>
                  <a:schemeClr val="bg1"/>
                </a:solidFill>
              </a:rPr>
              <a:t>Böckle</a:t>
            </a:r>
            <a:r>
              <a:rPr lang="pt-BR" sz="1000" dirty="0">
                <a:solidFill>
                  <a:schemeClr val="bg1"/>
                </a:solidFill>
              </a:rPr>
              <a:t>, </a:t>
            </a:r>
            <a:r>
              <a:rPr lang="pt-BR" sz="1000" dirty="0" err="1">
                <a:solidFill>
                  <a:schemeClr val="bg1"/>
                </a:solidFill>
              </a:rPr>
              <a:t>and</a:t>
            </a:r>
            <a:r>
              <a:rPr lang="pt-BR" sz="1000" dirty="0">
                <a:solidFill>
                  <a:schemeClr val="bg1"/>
                </a:solidFill>
              </a:rPr>
              <a:t> F. J. van der </a:t>
            </a:r>
            <a:r>
              <a:rPr lang="pt-BR" sz="1000" dirty="0" err="1">
                <a:solidFill>
                  <a:schemeClr val="bg1"/>
                </a:solidFill>
              </a:rPr>
              <a:t>Linden</a:t>
            </a:r>
            <a:r>
              <a:rPr lang="pt-BR" sz="1000" dirty="0">
                <a:solidFill>
                  <a:schemeClr val="bg1"/>
                </a:solidFill>
              </a:rPr>
              <a:t>,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a:t>
            </a:r>
            <a:r>
              <a:rPr lang="pt-BR" sz="1000" dirty="0">
                <a:solidFill>
                  <a:schemeClr val="bg1"/>
                </a:solidFill>
              </a:rPr>
              <a:t> </a:t>
            </a:r>
            <a:r>
              <a:rPr lang="pt-BR" sz="1000" dirty="0" err="1">
                <a:solidFill>
                  <a:schemeClr val="bg1"/>
                </a:solidFill>
              </a:rPr>
              <a:t>Engineering</a:t>
            </a:r>
            <a:r>
              <a:rPr lang="pt-BR" sz="1000" dirty="0">
                <a:solidFill>
                  <a:schemeClr val="bg1"/>
                </a:solidFill>
              </a:rPr>
              <a:t>: </a:t>
            </a:r>
            <a:r>
              <a:rPr lang="pt-BR" sz="1000" dirty="0" err="1">
                <a:solidFill>
                  <a:schemeClr val="bg1"/>
                </a:solidFill>
              </a:rPr>
              <a:t>Foundations</a:t>
            </a:r>
            <a:r>
              <a:rPr lang="pt-BR" sz="1000" dirty="0">
                <a:solidFill>
                  <a:schemeClr val="bg1"/>
                </a:solidFill>
              </a:rPr>
              <a:t>, </a:t>
            </a:r>
            <a:r>
              <a:rPr lang="pt-BR" sz="1000" dirty="0" err="1">
                <a:solidFill>
                  <a:schemeClr val="bg1"/>
                </a:solidFill>
              </a:rPr>
              <a:t>Principles</a:t>
            </a:r>
            <a:r>
              <a:rPr lang="pt-BR" sz="1000" dirty="0">
                <a:solidFill>
                  <a:schemeClr val="bg1"/>
                </a:solidFill>
              </a:rPr>
              <a:t> </a:t>
            </a:r>
            <a:r>
              <a:rPr lang="pt-BR" sz="1000" dirty="0" err="1">
                <a:solidFill>
                  <a:schemeClr val="bg1"/>
                </a:solidFill>
              </a:rPr>
              <a:t>and</a:t>
            </a:r>
            <a:r>
              <a:rPr lang="pt-BR" sz="1000" dirty="0">
                <a:solidFill>
                  <a:schemeClr val="bg1"/>
                </a:solidFill>
              </a:rPr>
              <a:t> </a:t>
            </a:r>
            <a:r>
              <a:rPr lang="pt-BR" sz="1000" dirty="0" err="1">
                <a:solidFill>
                  <a:schemeClr val="bg1"/>
                </a:solidFill>
              </a:rPr>
              <a:t>Techniques</a:t>
            </a:r>
            <a:r>
              <a:rPr lang="pt-BR" sz="1000" dirty="0">
                <a:solidFill>
                  <a:schemeClr val="bg1"/>
                </a:solidFill>
              </a:rPr>
              <a:t>. </a:t>
            </a:r>
            <a:r>
              <a:rPr lang="pt-BR" sz="1000" dirty="0" err="1">
                <a:solidFill>
                  <a:schemeClr val="bg1"/>
                </a:solidFill>
              </a:rPr>
              <a:t>Secaucus</a:t>
            </a:r>
            <a:r>
              <a:rPr lang="pt-BR" sz="1000" dirty="0">
                <a:solidFill>
                  <a:schemeClr val="bg1"/>
                </a:solidFill>
              </a:rPr>
              <a:t>, NJ, USA: Springer-</a:t>
            </a:r>
            <a:r>
              <a:rPr lang="pt-BR" sz="1000" dirty="0" err="1">
                <a:solidFill>
                  <a:schemeClr val="bg1"/>
                </a:solidFill>
              </a:rPr>
              <a:t>Verlag</a:t>
            </a:r>
            <a:r>
              <a:rPr lang="pt-BR" sz="1000" dirty="0">
                <a:solidFill>
                  <a:schemeClr val="bg1"/>
                </a:solidFill>
              </a:rPr>
              <a:t> New York, Inc., 2005.</a:t>
            </a:r>
          </a:p>
        </p:txBody>
      </p:sp>
    </p:spTree>
    <p:extLst>
      <p:ext uri="{BB962C8B-B14F-4D97-AF65-F5344CB8AC3E}">
        <p14:creationId xmlns:p14="http://schemas.microsoft.com/office/powerpoint/2010/main" val="6208291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Context</a:t>
            </a:r>
            <a:r>
              <a:rPr lang="en-US" sz="2000" dirty="0"/>
              <a:t> (Learning from Difference)</a:t>
            </a:r>
            <a:endParaRPr lang="en-US" noProof="0" dirty="0"/>
          </a:p>
        </p:txBody>
      </p:sp>
      <p:sp>
        <p:nvSpPr>
          <p:cNvPr id="3" name="Espaço Reservado para Texto Vertical 2"/>
          <p:cNvSpPr>
            <a:spLocks noGrp="1"/>
          </p:cNvSpPr>
          <p:nvPr>
            <p:ph type="body" orient="vert" idx="1"/>
          </p:nvPr>
        </p:nvSpPr>
        <p:spPr>
          <a:xfrm>
            <a:off x="404662" y="1252836"/>
            <a:ext cx="6918649" cy="4795836"/>
          </a:xfrm>
        </p:spPr>
        <p:txBody>
          <a:bodyPr wrap="square">
            <a:normAutofit/>
          </a:bodyPr>
          <a:lstStyle/>
          <a:p>
            <a:pPr>
              <a:lnSpc>
                <a:spcPct val="150000"/>
              </a:lnSpc>
            </a:pPr>
            <a:r>
              <a:rPr lang="en-US" sz="2400" dirty="0"/>
              <a:t>Analysis and modeling of SPLs</a:t>
            </a:r>
          </a:p>
          <a:p>
            <a:pPr lvl="1">
              <a:lnSpc>
                <a:spcPct val="150000"/>
              </a:lnSpc>
            </a:pPr>
            <a:r>
              <a:rPr lang="en-US" sz="2000" dirty="0"/>
              <a:t>Product-based strategies</a:t>
            </a:r>
          </a:p>
          <a:p>
            <a:pPr marL="704850" lvl="1" indent="-342900">
              <a:lnSpc>
                <a:spcPct val="150000"/>
              </a:lnSpc>
              <a:buFont typeface="Wingdings" panose="05000000000000000000" pitchFamily="2" charset="2"/>
              <a:buChar char="§"/>
            </a:pPr>
            <a:r>
              <a:rPr lang="en-US" sz="1800" dirty="0"/>
              <a:t>Traditional MBT + Individual product specifications</a:t>
            </a:r>
          </a:p>
          <a:p>
            <a:pPr marL="704850" lvl="1" indent="-342900">
              <a:lnSpc>
                <a:spcPct val="150000"/>
              </a:lnSpc>
              <a:buFont typeface="Wingdings" panose="05000000000000000000" pitchFamily="2" charset="2"/>
              <a:buChar char="§"/>
            </a:pPr>
            <a:r>
              <a:rPr lang="en-US" sz="1800" dirty="0"/>
              <a:t>E.g., exhaustive analysis, configuration sampling</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37</a:t>
            </a:fld>
            <a:endParaRPr lang="nl-NL"/>
          </a:p>
        </p:txBody>
      </p:sp>
      <p:pic>
        <p:nvPicPr>
          <p:cNvPr id="18" name="Imagem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3187" y="1132024"/>
            <a:ext cx="1890352" cy="1316495"/>
          </a:xfrm>
          <a:prstGeom prst="rect">
            <a:avLst/>
          </a:prstGeom>
        </p:spPr>
      </p:pic>
      <p:grpSp>
        <p:nvGrpSpPr>
          <p:cNvPr id="6" name="Grupo 5"/>
          <p:cNvGrpSpPr/>
          <p:nvPr/>
        </p:nvGrpSpPr>
        <p:grpSpPr>
          <a:xfrm>
            <a:off x="7595104" y="2518504"/>
            <a:ext cx="2671116" cy="2019677"/>
            <a:chOff x="7479335" y="1108865"/>
            <a:chExt cx="2671116" cy="2019677"/>
          </a:xfrm>
        </p:grpSpPr>
        <p:pic>
          <p:nvPicPr>
            <p:cNvPr id="23" name="Imagem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79335" y="1880562"/>
              <a:ext cx="2671116" cy="1247980"/>
            </a:xfrm>
            <a:prstGeom prst="rect">
              <a:avLst/>
            </a:prstGeom>
          </p:spPr>
        </p:pic>
        <p:cxnSp>
          <p:nvCxnSpPr>
            <p:cNvPr id="21" name="Conector em curva 20"/>
            <p:cNvCxnSpPr/>
            <p:nvPr/>
          </p:nvCxnSpPr>
          <p:spPr>
            <a:xfrm rot="5400000">
              <a:off x="9490993" y="1303577"/>
              <a:ext cx="621649" cy="23222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upo 26"/>
          <p:cNvGrpSpPr/>
          <p:nvPr/>
        </p:nvGrpSpPr>
        <p:grpSpPr>
          <a:xfrm>
            <a:off x="8816250" y="2636064"/>
            <a:ext cx="2685070" cy="3319259"/>
            <a:chOff x="8816250" y="2636064"/>
            <a:chExt cx="2685070" cy="3319259"/>
          </a:xfrm>
        </p:grpSpPr>
        <p:pic>
          <p:nvPicPr>
            <p:cNvPr id="24" name="Imagem 23"/>
            <p:cNvPicPr>
              <a:picLocks noChangeAspect="1"/>
            </p:cNvPicPr>
            <p:nvPr/>
          </p:nvPicPr>
          <p:blipFill rotWithShape="1">
            <a:blip r:embed="rId4" cstate="print">
              <a:extLst>
                <a:ext uri="{28A0092B-C50C-407E-A947-70E740481C1C}">
                  <a14:useLocalDpi xmlns:a14="http://schemas.microsoft.com/office/drawing/2010/main" val="0"/>
                </a:ext>
              </a:extLst>
            </a:blip>
            <a:srcRect b="5285"/>
            <a:stretch/>
          </p:blipFill>
          <p:spPr>
            <a:xfrm>
              <a:off x="8816250" y="4773308"/>
              <a:ext cx="2671116" cy="1182015"/>
            </a:xfrm>
            <a:prstGeom prst="rect">
              <a:avLst/>
            </a:prstGeom>
          </p:spPr>
        </p:pic>
        <p:cxnSp>
          <p:nvCxnSpPr>
            <p:cNvPr id="22" name="Conector em curva 21"/>
            <p:cNvCxnSpPr/>
            <p:nvPr/>
          </p:nvCxnSpPr>
          <p:spPr>
            <a:xfrm rot="5400000">
              <a:off x="10217644" y="3321864"/>
              <a:ext cx="1969475" cy="597876"/>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Imagem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0994" y="949300"/>
            <a:ext cx="837120" cy="837120"/>
          </a:xfrm>
          <a:prstGeom prst="rect">
            <a:avLst/>
          </a:prstGeom>
        </p:spPr>
      </p:pic>
      <p:pic>
        <p:nvPicPr>
          <p:cNvPr id="31" name="Imagem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319" y="1847388"/>
            <a:ext cx="837120" cy="837120"/>
          </a:xfrm>
          <a:prstGeom prst="rect">
            <a:avLst/>
          </a:prstGeom>
        </p:spPr>
      </p:pic>
      <p:sp>
        <p:nvSpPr>
          <p:cNvPr id="14" name="Retângulo 13"/>
          <p:cNvSpPr/>
          <p:nvPr/>
        </p:nvSpPr>
        <p:spPr>
          <a:xfrm>
            <a:off x="0" y="6453336"/>
            <a:ext cx="12198350" cy="400110"/>
          </a:xfrm>
          <a:prstGeom prst="rect">
            <a:avLst/>
          </a:prstGeom>
          <a:noFill/>
        </p:spPr>
        <p:txBody>
          <a:bodyPr wrap="square" anchor="b">
            <a:spAutoFit/>
          </a:bodyPr>
          <a:lstStyle/>
          <a:p>
            <a:r>
              <a:rPr lang="pt-BR" sz="1000" dirty="0">
                <a:solidFill>
                  <a:schemeClr val="bg1"/>
                </a:solidFill>
              </a:rPr>
              <a:t>T. </a:t>
            </a:r>
            <a:r>
              <a:rPr lang="pt-BR" sz="1000" dirty="0" err="1">
                <a:solidFill>
                  <a:schemeClr val="bg1"/>
                </a:solidFill>
              </a:rPr>
              <a:t>Thüm</a:t>
            </a:r>
            <a:r>
              <a:rPr lang="pt-BR" sz="1000" dirty="0">
                <a:solidFill>
                  <a:schemeClr val="bg1"/>
                </a:solidFill>
              </a:rPr>
              <a:t>, S. </a:t>
            </a:r>
            <a:r>
              <a:rPr lang="pt-BR" sz="1000" dirty="0" err="1">
                <a:solidFill>
                  <a:schemeClr val="bg1"/>
                </a:solidFill>
              </a:rPr>
              <a:t>Apel</a:t>
            </a:r>
            <a:r>
              <a:rPr lang="pt-BR" sz="1000" dirty="0">
                <a:solidFill>
                  <a:schemeClr val="bg1"/>
                </a:solidFill>
              </a:rPr>
              <a:t>, C. </a:t>
            </a:r>
            <a:r>
              <a:rPr lang="pt-BR" sz="1000" dirty="0" err="1">
                <a:solidFill>
                  <a:schemeClr val="bg1"/>
                </a:solidFill>
              </a:rPr>
              <a:t>Kästner</a:t>
            </a:r>
            <a:r>
              <a:rPr lang="pt-BR" sz="1000" dirty="0">
                <a:solidFill>
                  <a:schemeClr val="bg1"/>
                </a:solidFill>
              </a:rPr>
              <a:t>, I. </a:t>
            </a:r>
            <a:r>
              <a:rPr lang="pt-BR" sz="1000" dirty="0" err="1">
                <a:solidFill>
                  <a:schemeClr val="bg1"/>
                </a:solidFill>
              </a:rPr>
              <a:t>Schaefer</a:t>
            </a:r>
            <a:r>
              <a:rPr lang="pt-BR" sz="1000" dirty="0">
                <a:solidFill>
                  <a:schemeClr val="bg1"/>
                </a:solidFill>
              </a:rPr>
              <a:t>, </a:t>
            </a:r>
            <a:r>
              <a:rPr lang="pt-BR" sz="1000" dirty="0" err="1">
                <a:solidFill>
                  <a:schemeClr val="bg1"/>
                </a:solidFill>
              </a:rPr>
              <a:t>and</a:t>
            </a:r>
            <a:r>
              <a:rPr lang="pt-BR" sz="1000" dirty="0">
                <a:solidFill>
                  <a:schemeClr val="bg1"/>
                </a:solidFill>
              </a:rPr>
              <a:t> G. </a:t>
            </a:r>
            <a:r>
              <a:rPr lang="pt-BR" sz="1000" dirty="0" err="1">
                <a:solidFill>
                  <a:schemeClr val="bg1"/>
                </a:solidFill>
              </a:rPr>
              <a:t>Saake</a:t>
            </a:r>
            <a:r>
              <a:rPr lang="pt-BR" sz="1000" dirty="0">
                <a:solidFill>
                  <a:schemeClr val="bg1"/>
                </a:solidFill>
              </a:rPr>
              <a:t>, ‘A </a:t>
            </a:r>
            <a:r>
              <a:rPr lang="pt-BR" sz="1000" dirty="0" err="1">
                <a:solidFill>
                  <a:schemeClr val="bg1"/>
                </a:solidFill>
              </a:rPr>
              <a:t>Classification</a:t>
            </a:r>
            <a:r>
              <a:rPr lang="pt-BR" sz="1000" dirty="0">
                <a:solidFill>
                  <a:schemeClr val="bg1"/>
                </a:solidFill>
              </a:rPr>
              <a:t> </a:t>
            </a:r>
            <a:r>
              <a:rPr lang="pt-BR" sz="1000" dirty="0" err="1">
                <a:solidFill>
                  <a:schemeClr val="bg1"/>
                </a:solidFill>
              </a:rPr>
              <a:t>and</a:t>
            </a:r>
            <a:r>
              <a:rPr lang="pt-BR" sz="1000" dirty="0">
                <a:solidFill>
                  <a:schemeClr val="bg1"/>
                </a:solidFill>
              </a:rPr>
              <a:t> </a:t>
            </a:r>
            <a:r>
              <a:rPr lang="pt-BR" sz="1000" dirty="0" err="1">
                <a:solidFill>
                  <a:schemeClr val="bg1"/>
                </a:solidFill>
              </a:rPr>
              <a:t>Survey</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Analysis</a:t>
            </a:r>
            <a:r>
              <a:rPr lang="pt-BR" sz="1000" dirty="0">
                <a:solidFill>
                  <a:schemeClr val="bg1"/>
                </a:solidFill>
              </a:rPr>
              <a:t> </a:t>
            </a:r>
            <a:r>
              <a:rPr lang="pt-BR" sz="1000" dirty="0" err="1">
                <a:solidFill>
                  <a:schemeClr val="bg1"/>
                </a:solidFill>
              </a:rPr>
              <a:t>Strategies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ACM Comput. </a:t>
            </a:r>
            <a:r>
              <a:rPr lang="pt-BR" sz="1000" dirty="0" err="1">
                <a:solidFill>
                  <a:schemeClr val="bg1"/>
                </a:solidFill>
              </a:rPr>
              <a:t>Surv</a:t>
            </a:r>
            <a:r>
              <a:rPr lang="pt-BR" sz="1000" dirty="0">
                <a:solidFill>
                  <a:schemeClr val="bg1"/>
                </a:solidFill>
              </a:rPr>
              <a:t>., vol. 47, no. 1, p. 6:1–6:45, Jun. 2014</a:t>
            </a:r>
          </a:p>
          <a:p>
            <a:r>
              <a:rPr lang="pt-BR" sz="1000" dirty="0">
                <a:solidFill>
                  <a:schemeClr val="bg1"/>
                </a:solidFill>
              </a:rPr>
              <a:t>S. </a:t>
            </a:r>
            <a:r>
              <a:rPr lang="pt-BR" sz="1000" dirty="0" err="1">
                <a:solidFill>
                  <a:schemeClr val="bg1"/>
                </a:solidFill>
              </a:rPr>
              <a:t>Oster</a:t>
            </a:r>
            <a:r>
              <a:rPr lang="pt-BR" sz="1000" dirty="0">
                <a:solidFill>
                  <a:schemeClr val="bg1"/>
                </a:solidFill>
              </a:rPr>
              <a:t>, ‘</a:t>
            </a:r>
            <a:r>
              <a:rPr lang="pt-BR" sz="1000" dirty="0" err="1">
                <a:solidFill>
                  <a:schemeClr val="bg1"/>
                </a:solidFill>
              </a:rPr>
              <a:t>Feature</a:t>
            </a:r>
            <a:r>
              <a:rPr lang="pt-BR" sz="1000" dirty="0">
                <a:solidFill>
                  <a:schemeClr val="bg1"/>
                </a:solidFill>
              </a:rPr>
              <a:t> </a:t>
            </a:r>
            <a:r>
              <a:rPr lang="pt-BR" sz="1000" dirty="0" err="1">
                <a:solidFill>
                  <a:schemeClr val="bg1"/>
                </a:solidFill>
              </a:rPr>
              <a:t>Model-based</a:t>
            </a:r>
            <a:r>
              <a:rPr lang="pt-BR" sz="1000" dirty="0">
                <a:solidFill>
                  <a:schemeClr val="bg1"/>
                </a:solidFill>
              </a:rPr>
              <a:t>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a:t>
            </a:r>
            <a:r>
              <a:rPr lang="pt-BR" sz="1000" dirty="0">
                <a:solidFill>
                  <a:schemeClr val="bg1"/>
                </a:solidFill>
              </a:rPr>
              <a:t> </a:t>
            </a:r>
            <a:r>
              <a:rPr lang="pt-BR" sz="1000" dirty="0" err="1">
                <a:solidFill>
                  <a:schemeClr val="bg1"/>
                </a:solidFill>
              </a:rPr>
              <a:t>Testing</a:t>
            </a:r>
            <a:r>
              <a:rPr lang="pt-BR" sz="1000" dirty="0">
                <a:solidFill>
                  <a:schemeClr val="bg1"/>
                </a:solidFill>
              </a:rPr>
              <a:t>’, PhD </a:t>
            </a:r>
            <a:r>
              <a:rPr lang="pt-BR" sz="1000" dirty="0" err="1">
                <a:solidFill>
                  <a:schemeClr val="bg1"/>
                </a:solidFill>
              </a:rPr>
              <a:t>Thesis</a:t>
            </a:r>
            <a:r>
              <a:rPr lang="pt-BR" sz="1000" dirty="0">
                <a:solidFill>
                  <a:schemeClr val="bg1"/>
                </a:solidFill>
              </a:rPr>
              <a:t>, </a:t>
            </a:r>
            <a:r>
              <a:rPr lang="pt-BR" sz="1000" dirty="0" err="1">
                <a:solidFill>
                  <a:schemeClr val="bg1"/>
                </a:solidFill>
              </a:rPr>
              <a:t>Technische</a:t>
            </a:r>
            <a:r>
              <a:rPr lang="pt-BR" sz="1000" dirty="0">
                <a:solidFill>
                  <a:schemeClr val="bg1"/>
                </a:solidFill>
              </a:rPr>
              <a:t> </a:t>
            </a:r>
            <a:r>
              <a:rPr lang="pt-BR" sz="1000" dirty="0" err="1">
                <a:solidFill>
                  <a:schemeClr val="bg1"/>
                </a:solidFill>
              </a:rPr>
              <a:t>Universität</a:t>
            </a:r>
            <a:r>
              <a:rPr lang="pt-BR" sz="1000" dirty="0">
                <a:solidFill>
                  <a:schemeClr val="bg1"/>
                </a:solidFill>
              </a:rPr>
              <a:t>, Darmstadt, 2012.</a:t>
            </a:r>
          </a:p>
        </p:txBody>
      </p:sp>
      <p:sp>
        <p:nvSpPr>
          <p:cNvPr id="19" name="Retângulo de cantos arredondados 18"/>
          <p:cNvSpPr/>
          <p:nvPr/>
        </p:nvSpPr>
        <p:spPr>
          <a:xfrm>
            <a:off x="770583" y="3767524"/>
            <a:ext cx="5472608" cy="2016224"/>
          </a:xfrm>
          <a:prstGeom prst="round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lvl="1" algn="ctr">
              <a:lnSpc>
                <a:spcPct val="150000"/>
              </a:lnSpc>
            </a:pPr>
            <a:r>
              <a:rPr lang="en-US" sz="1600" b="1" dirty="0"/>
              <a:t>ISSUES</a:t>
            </a:r>
            <a:endParaRPr lang="en-US" sz="1600" dirty="0"/>
          </a:p>
          <a:p>
            <a:pPr marL="704850" lvl="1" indent="-342900">
              <a:lnSpc>
                <a:spcPct val="150000"/>
              </a:lnSpc>
              <a:buFont typeface="Wingdings" panose="05000000000000000000" pitchFamily="2" charset="2"/>
              <a:buChar char="§"/>
            </a:pPr>
            <a:r>
              <a:rPr lang="en-US" sz="1600" dirty="0"/>
              <a:t>R</a:t>
            </a:r>
            <a:r>
              <a:rPr lang="en-US" sz="1600" dirty="0">
                <a:sym typeface="Wingdings" panose="05000000000000000000" pitchFamily="2" charset="2"/>
              </a:rPr>
              <a:t>edundant analysis</a:t>
            </a:r>
          </a:p>
          <a:p>
            <a:pPr marL="704850" lvl="1" indent="-342900">
              <a:lnSpc>
                <a:spcPct val="150000"/>
              </a:lnSpc>
              <a:buFont typeface="Wingdings" panose="05000000000000000000" pitchFamily="2" charset="2"/>
              <a:buChar char="§"/>
            </a:pPr>
            <a:r>
              <a:rPr lang="en-US" sz="1600" dirty="0"/>
              <a:t>S</a:t>
            </a:r>
            <a:r>
              <a:rPr lang="en-US" sz="1600" dirty="0">
                <a:sym typeface="Wingdings" panose="05000000000000000000" pitchFamily="2" charset="2"/>
              </a:rPr>
              <a:t>calability (e.g., exponential)</a:t>
            </a:r>
          </a:p>
          <a:p>
            <a:pPr marL="704850" lvl="1" indent="-342900">
              <a:lnSpc>
                <a:spcPct val="150000"/>
              </a:lnSpc>
              <a:buFont typeface="Wingdings" panose="05000000000000000000" pitchFamily="2" charset="2"/>
              <a:buChar char="§"/>
            </a:pPr>
            <a:r>
              <a:rPr lang="en-US" sz="1600" dirty="0"/>
              <a:t>F</a:t>
            </a:r>
            <a:r>
              <a:rPr lang="en-US" sz="1600" dirty="0">
                <a:sym typeface="Wingdings" panose="05000000000000000000" pitchFamily="2" charset="2"/>
              </a:rPr>
              <a:t>eature interaction problem (e.g., T-wise)</a:t>
            </a:r>
            <a:endParaRPr lang="en-US" sz="1600" dirty="0"/>
          </a:p>
        </p:txBody>
      </p:sp>
    </p:spTree>
    <p:extLst>
      <p:ext uri="{BB962C8B-B14F-4D97-AF65-F5344CB8AC3E}">
        <p14:creationId xmlns:p14="http://schemas.microsoft.com/office/powerpoint/2010/main" val="34358161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anim calcmode="lin" valueType="num">
                                      <p:cBhvr>
                                        <p:cTn id="14" dur="500" fill="hold"/>
                                        <p:tgtEl>
                                          <p:spTgt spid="31"/>
                                        </p:tgtEl>
                                        <p:attrNameLst>
                                          <p:attrName>ppt_x</p:attrName>
                                        </p:attrNameLst>
                                      </p:cBhvr>
                                      <p:tavLst>
                                        <p:tav tm="0">
                                          <p:val>
                                            <p:strVal val="#ppt_x"/>
                                          </p:val>
                                        </p:tav>
                                        <p:tav tm="100000">
                                          <p:val>
                                            <p:strVal val="#ppt_x"/>
                                          </p:val>
                                        </p:tav>
                                      </p:tavLst>
                                    </p:anim>
                                    <p:anim calcmode="lin" valueType="num">
                                      <p:cBhvr>
                                        <p:cTn id="15"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Context</a:t>
            </a:r>
            <a:r>
              <a:rPr lang="en-US" sz="2000" dirty="0"/>
              <a:t> (Learning from Difference)</a:t>
            </a:r>
            <a:endParaRPr lang="en-US" noProof="0" dirty="0"/>
          </a:p>
        </p:txBody>
      </p:sp>
      <p:sp>
        <p:nvSpPr>
          <p:cNvPr id="3" name="Espaço Reservado para Texto Vertical 2"/>
          <p:cNvSpPr>
            <a:spLocks noGrp="1"/>
          </p:cNvSpPr>
          <p:nvPr>
            <p:ph type="body" orient="vert" idx="1"/>
          </p:nvPr>
        </p:nvSpPr>
        <p:spPr>
          <a:xfrm>
            <a:off x="404662" y="1252836"/>
            <a:ext cx="6846641" cy="4795836"/>
          </a:xfrm>
        </p:spPr>
        <p:txBody>
          <a:bodyPr wrap="square">
            <a:noAutofit/>
          </a:bodyPr>
          <a:lstStyle/>
          <a:p>
            <a:pPr>
              <a:lnSpc>
                <a:spcPct val="150000"/>
              </a:lnSpc>
            </a:pPr>
            <a:r>
              <a:rPr lang="en-US" sz="2400" dirty="0"/>
              <a:t>Analysis and modeling of SPLs</a:t>
            </a:r>
          </a:p>
          <a:p>
            <a:pPr lvl="1">
              <a:lnSpc>
                <a:spcPct val="150000"/>
              </a:lnSpc>
            </a:pPr>
            <a:r>
              <a:rPr lang="en-US" sz="2000" dirty="0"/>
              <a:t>Family-based strategies</a:t>
            </a:r>
          </a:p>
          <a:p>
            <a:pPr marL="704850" lvl="1" indent="-342900">
              <a:lnSpc>
                <a:spcPct val="150000"/>
              </a:lnSpc>
              <a:buFont typeface="Wingdings" panose="05000000000000000000" pitchFamily="2" charset="2"/>
              <a:buChar char="§"/>
            </a:pPr>
            <a:r>
              <a:rPr lang="en-US" sz="1800" dirty="0"/>
              <a:t>Corner-stone of efficient model-based SPL analysis</a:t>
            </a:r>
          </a:p>
          <a:p>
            <a:pPr marL="704850" lvl="1" indent="-342900">
              <a:lnSpc>
                <a:spcPct val="150000"/>
              </a:lnSpc>
              <a:buFont typeface="Wingdings" panose="05000000000000000000" pitchFamily="2" charset="2"/>
              <a:buChar char="§"/>
            </a:pPr>
            <a:r>
              <a:rPr lang="en-US" sz="1800" dirty="0"/>
              <a:t>Family models </a:t>
            </a:r>
            <a:r>
              <a:rPr lang="en-US" sz="1800" dirty="0">
                <a:sym typeface="Wingdings" panose="05000000000000000000" pitchFamily="2" charset="2"/>
              </a:rPr>
              <a:t>(e.g., </a:t>
            </a:r>
            <a:r>
              <a:rPr lang="en-US" sz="1800" dirty="0"/>
              <a:t>Featured Finite State Machine - FFSM)</a:t>
            </a:r>
          </a:p>
        </p:txBody>
      </p:sp>
      <p:pic>
        <p:nvPicPr>
          <p:cNvPr id="18" name="Image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3187" y="1132024"/>
            <a:ext cx="1890352" cy="1316495"/>
          </a:xfrm>
          <a:prstGeom prst="rect">
            <a:avLst/>
          </a:prstGeom>
        </p:spPr>
      </p:pic>
      <p:grpSp>
        <p:nvGrpSpPr>
          <p:cNvPr id="7" name="Grupo 6"/>
          <p:cNvGrpSpPr/>
          <p:nvPr/>
        </p:nvGrpSpPr>
        <p:grpSpPr>
          <a:xfrm>
            <a:off x="7683351" y="2518504"/>
            <a:ext cx="3908878" cy="2763096"/>
            <a:chOff x="7683351" y="2518504"/>
            <a:chExt cx="3908878" cy="2763096"/>
          </a:xfrm>
        </p:grpSpPr>
        <p:cxnSp>
          <p:nvCxnSpPr>
            <p:cNvPr id="16" name="Conector em curva 15"/>
            <p:cNvCxnSpPr/>
            <p:nvPr/>
          </p:nvCxnSpPr>
          <p:spPr>
            <a:xfrm rot="5400000">
              <a:off x="9606762" y="2713216"/>
              <a:ext cx="621649" cy="23222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em curva 19"/>
            <p:cNvCxnSpPr/>
            <p:nvPr/>
          </p:nvCxnSpPr>
          <p:spPr>
            <a:xfrm rot="5400000">
              <a:off x="10924059" y="2707725"/>
              <a:ext cx="648922" cy="505601"/>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m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351" y="3472532"/>
              <a:ext cx="3908878" cy="1809068"/>
            </a:xfrm>
            <a:prstGeom prst="rect">
              <a:avLst/>
            </a:prstGeom>
          </p:spPr>
        </p:pic>
      </p:grpSp>
      <p:sp>
        <p:nvSpPr>
          <p:cNvPr id="11" name="Retângulo 10"/>
          <p:cNvSpPr/>
          <p:nvPr/>
        </p:nvSpPr>
        <p:spPr>
          <a:xfrm>
            <a:off x="0" y="6299448"/>
            <a:ext cx="12198350" cy="553998"/>
          </a:xfrm>
          <a:prstGeom prst="rect">
            <a:avLst/>
          </a:prstGeom>
          <a:solidFill>
            <a:srgbClr val="1094AB"/>
          </a:solidFill>
        </p:spPr>
        <p:txBody>
          <a:bodyPr wrap="square" anchor="b">
            <a:spAutoFit/>
          </a:bodyPr>
          <a:lstStyle/>
          <a:p>
            <a:r>
              <a:rPr lang="pt-BR" sz="1000" dirty="0">
                <a:solidFill>
                  <a:schemeClr val="bg1"/>
                </a:solidFill>
              </a:rPr>
              <a:t>T. </a:t>
            </a:r>
            <a:r>
              <a:rPr lang="pt-BR" sz="1000" dirty="0" err="1">
                <a:solidFill>
                  <a:schemeClr val="bg1"/>
                </a:solidFill>
              </a:rPr>
              <a:t>Thüm</a:t>
            </a:r>
            <a:r>
              <a:rPr lang="pt-BR" sz="1000" dirty="0">
                <a:solidFill>
                  <a:schemeClr val="bg1"/>
                </a:solidFill>
              </a:rPr>
              <a:t>, S. </a:t>
            </a:r>
            <a:r>
              <a:rPr lang="pt-BR" sz="1000" dirty="0" err="1">
                <a:solidFill>
                  <a:schemeClr val="bg1"/>
                </a:solidFill>
              </a:rPr>
              <a:t>Apel</a:t>
            </a:r>
            <a:r>
              <a:rPr lang="pt-BR" sz="1000" dirty="0">
                <a:solidFill>
                  <a:schemeClr val="bg1"/>
                </a:solidFill>
              </a:rPr>
              <a:t>, C. </a:t>
            </a:r>
            <a:r>
              <a:rPr lang="pt-BR" sz="1000" dirty="0" err="1">
                <a:solidFill>
                  <a:schemeClr val="bg1"/>
                </a:solidFill>
              </a:rPr>
              <a:t>Kästner</a:t>
            </a:r>
            <a:r>
              <a:rPr lang="pt-BR" sz="1000" dirty="0">
                <a:solidFill>
                  <a:schemeClr val="bg1"/>
                </a:solidFill>
              </a:rPr>
              <a:t>, I. </a:t>
            </a:r>
            <a:r>
              <a:rPr lang="pt-BR" sz="1000" dirty="0" err="1">
                <a:solidFill>
                  <a:schemeClr val="bg1"/>
                </a:solidFill>
              </a:rPr>
              <a:t>Schaefer</a:t>
            </a:r>
            <a:r>
              <a:rPr lang="pt-BR" sz="1000" dirty="0">
                <a:solidFill>
                  <a:schemeClr val="bg1"/>
                </a:solidFill>
              </a:rPr>
              <a:t>, </a:t>
            </a:r>
            <a:r>
              <a:rPr lang="pt-BR" sz="1000" dirty="0" err="1">
                <a:solidFill>
                  <a:schemeClr val="bg1"/>
                </a:solidFill>
              </a:rPr>
              <a:t>and</a:t>
            </a:r>
            <a:r>
              <a:rPr lang="pt-BR" sz="1000" dirty="0">
                <a:solidFill>
                  <a:schemeClr val="bg1"/>
                </a:solidFill>
              </a:rPr>
              <a:t> G. </a:t>
            </a:r>
            <a:r>
              <a:rPr lang="pt-BR" sz="1000" dirty="0" err="1">
                <a:solidFill>
                  <a:schemeClr val="bg1"/>
                </a:solidFill>
              </a:rPr>
              <a:t>Saake</a:t>
            </a:r>
            <a:r>
              <a:rPr lang="pt-BR" sz="1000" dirty="0">
                <a:solidFill>
                  <a:schemeClr val="bg1"/>
                </a:solidFill>
              </a:rPr>
              <a:t>, ‘A </a:t>
            </a:r>
            <a:r>
              <a:rPr lang="pt-BR" sz="1000" dirty="0" err="1">
                <a:solidFill>
                  <a:schemeClr val="bg1"/>
                </a:solidFill>
              </a:rPr>
              <a:t>Classification</a:t>
            </a:r>
            <a:r>
              <a:rPr lang="pt-BR" sz="1000" dirty="0">
                <a:solidFill>
                  <a:schemeClr val="bg1"/>
                </a:solidFill>
              </a:rPr>
              <a:t> </a:t>
            </a:r>
            <a:r>
              <a:rPr lang="pt-BR" sz="1000" dirty="0" err="1">
                <a:solidFill>
                  <a:schemeClr val="bg1"/>
                </a:solidFill>
              </a:rPr>
              <a:t>and</a:t>
            </a:r>
            <a:r>
              <a:rPr lang="pt-BR" sz="1000" dirty="0">
                <a:solidFill>
                  <a:schemeClr val="bg1"/>
                </a:solidFill>
              </a:rPr>
              <a:t> </a:t>
            </a:r>
            <a:r>
              <a:rPr lang="pt-BR" sz="1000" dirty="0" err="1">
                <a:solidFill>
                  <a:schemeClr val="bg1"/>
                </a:solidFill>
              </a:rPr>
              <a:t>Survey</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Analysis</a:t>
            </a:r>
            <a:r>
              <a:rPr lang="pt-BR" sz="1000" dirty="0">
                <a:solidFill>
                  <a:schemeClr val="bg1"/>
                </a:solidFill>
              </a:rPr>
              <a:t> </a:t>
            </a:r>
            <a:r>
              <a:rPr lang="pt-BR" sz="1000" dirty="0" err="1">
                <a:solidFill>
                  <a:schemeClr val="bg1"/>
                </a:solidFill>
              </a:rPr>
              <a:t>Strategies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ACM Comput. </a:t>
            </a:r>
            <a:r>
              <a:rPr lang="pt-BR" sz="1000" dirty="0" err="1">
                <a:solidFill>
                  <a:schemeClr val="bg1"/>
                </a:solidFill>
              </a:rPr>
              <a:t>Surv</a:t>
            </a:r>
            <a:r>
              <a:rPr lang="pt-BR" sz="1000" dirty="0">
                <a:solidFill>
                  <a:schemeClr val="bg1"/>
                </a:solidFill>
              </a:rPr>
              <a:t>., vol. 47, no. 1, p. 6:1–6:45, Jun. 2014</a:t>
            </a:r>
          </a:p>
          <a:p>
            <a:r>
              <a:rPr lang="pt-BR" sz="1000" dirty="0">
                <a:solidFill>
                  <a:schemeClr val="bg1"/>
                </a:solidFill>
              </a:rPr>
              <a:t>S. </a:t>
            </a:r>
            <a:r>
              <a:rPr lang="pt-BR" sz="1000" dirty="0" err="1">
                <a:solidFill>
                  <a:schemeClr val="bg1"/>
                </a:solidFill>
              </a:rPr>
              <a:t>Oster</a:t>
            </a:r>
            <a:r>
              <a:rPr lang="pt-BR" sz="1000" dirty="0">
                <a:solidFill>
                  <a:schemeClr val="bg1"/>
                </a:solidFill>
              </a:rPr>
              <a:t>, ‘</a:t>
            </a:r>
            <a:r>
              <a:rPr lang="pt-BR" sz="1000" dirty="0" err="1">
                <a:solidFill>
                  <a:schemeClr val="bg1"/>
                </a:solidFill>
              </a:rPr>
              <a:t>Feature</a:t>
            </a:r>
            <a:r>
              <a:rPr lang="pt-BR" sz="1000" dirty="0">
                <a:solidFill>
                  <a:schemeClr val="bg1"/>
                </a:solidFill>
              </a:rPr>
              <a:t> </a:t>
            </a:r>
            <a:r>
              <a:rPr lang="pt-BR" sz="1000" dirty="0" err="1">
                <a:solidFill>
                  <a:schemeClr val="bg1"/>
                </a:solidFill>
              </a:rPr>
              <a:t>Model-based</a:t>
            </a:r>
            <a:r>
              <a:rPr lang="pt-BR" sz="1000" dirty="0">
                <a:solidFill>
                  <a:schemeClr val="bg1"/>
                </a:solidFill>
              </a:rPr>
              <a:t>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a:t>
            </a:r>
            <a:r>
              <a:rPr lang="pt-BR" sz="1000" dirty="0">
                <a:solidFill>
                  <a:schemeClr val="bg1"/>
                </a:solidFill>
              </a:rPr>
              <a:t> </a:t>
            </a:r>
            <a:r>
              <a:rPr lang="pt-BR" sz="1000" dirty="0" err="1">
                <a:solidFill>
                  <a:schemeClr val="bg1"/>
                </a:solidFill>
              </a:rPr>
              <a:t>Testing</a:t>
            </a:r>
            <a:r>
              <a:rPr lang="pt-BR" sz="1000" dirty="0">
                <a:solidFill>
                  <a:schemeClr val="bg1"/>
                </a:solidFill>
              </a:rPr>
              <a:t>’, PhD </a:t>
            </a:r>
            <a:r>
              <a:rPr lang="pt-BR" sz="1000" dirty="0" err="1">
                <a:solidFill>
                  <a:schemeClr val="bg1"/>
                </a:solidFill>
              </a:rPr>
              <a:t>Thesis</a:t>
            </a:r>
            <a:r>
              <a:rPr lang="pt-BR" sz="1000" dirty="0">
                <a:solidFill>
                  <a:schemeClr val="bg1"/>
                </a:solidFill>
              </a:rPr>
              <a:t>, </a:t>
            </a:r>
            <a:r>
              <a:rPr lang="pt-BR" sz="1000" dirty="0" err="1">
                <a:solidFill>
                  <a:schemeClr val="bg1"/>
                </a:solidFill>
              </a:rPr>
              <a:t>Technische</a:t>
            </a:r>
            <a:r>
              <a:rPr lang="pt-BR" sz="1000" dirty="0">
                <a:solidFill>
                  <a:schemeClr val="bg1"/>
                </a:solidFill>
              </a:rPr>
              <a:t> </a:t>
            </a:r>
            <a:r>
              <a:rPr lang="pt-BR" sz="1000" dirty="0" err="1">
                <a:solidFill>
                  <a:schemeClr val="bg1"/>
                </a:solidFill>
              </a:rPr>
              <a:t>Universität</a:t>
            </a:r>
            <a:r>
              <a:rPr lang="pt-BR" sz="1000" dirty="0">
                <a:solidFill>
                  <a:schemeClr val="bg1"/>
                </a:solidFill>
              </a:rPr>
              <a:t>, Darmstadt, 2012.</a:t>
            </a:r>
          </a:p>
          <a:p>
            <a:r>
              <a:rPr lang="pt-BR" sz="1000" dirty="0">
                <a:solidFill>
                  <a:schemeClr val="bg1"/>
                </a:solidFill>
              </a:rPr>
              <a:t>V. </a:t>
            </a:r>
            <a:r>
              <a:rPr lang="pt-BR" sz="1000" dirty="0" err="1">
                <a:solidFill>
                  <a:schemeClr val="bg1"/>
                </a:solidFill>
              </a:rPr>
              <a:t>Hafemann</a:t>
            </a:r>
            <a:r>
              <a:rPr lang="pt-BR" sz="1000" dirty="0">
                <a:solidFill>
                  <a:schemeClr val="bg1"/>
                </a:solidFill>
              </a:rPr>
              <a:t> </a:t>
            </a:r>
            <a:r>
              <a:rPr lang="pt-BR" sz="1000" dirty="0" err="1">
                <a:solidFill>
                  <a:schemeClr val="bg1"/>
                </a:solidFill>
              </a:rPr>
              <a:t>Fragal</a:t>
            </a:r>
            <a:r>
              <a:rPr lang="pt-BR" sz="1000" dirty="0">
                <a:solidFill>
                  <a:schemeClr val="bg1"/>
                </a:solidFill>
              </a:rPr>
              <a:t>, A. </a:t>
            </a:r>
            <a:r>
              <a:rPr lang="pt-BR" sz="1000" dirty="0" err="1">
                <a:solidFill>
                  <a:schemeClr val="bg1"/>
                </a:solidFill>
              </a:rPr>
              <a:t>Simao</a:t>
            </a:r>
            <a:r>
              <a:rPr lang="pt-BR" sz="1000" dirty="0">
                <a:solidFill>
                  <a:schemeClr val="bg1"/>
                </a:solidFill>
              </a:rPr>
              <a:t>, </a:t>
            </a:r>
            <a:r>
              <a:rPr lang="pt-BR" sz="1000" dirty="0" err="1">
                <a:solidFill>
                  <a:schemeClr val="bg1"/>
                </a:solidFill>
              </a:rPr>
              <a:t>and</a:t>
            </a:r>
            <a:r>
              <a:rPr lang="pt-BR" sz="1000" dirty="0">
                <a:solidFill>
                  <a:schemeClr val="bg1"/>
                </a:solidFill>
              </a:rPr>
              <a:t> M. R. </a:t>
            </a:r>
            <a:r>
              <a:rPr lang="pt-BR" sz="1000" dirty="0" err="1">
                <a:solidFill>
                  <a:schemeClr val="bg1"/>
                </a:solidFill>
              </a:rPr>
              <a:t>Mousavi</a:t>
            </a:r>
            <a:r>
              <a:rPr lang="pt-BR" sz="1000" dirty="0">
                <a:solidFill>
                  <a:schemeClr val="bg1"/>
                </a:solidFill>
              </a:rPr>
              <a:t>, ‘</a:t>
            </a:r>
            <a:r>
              <a:rPr lang="pt-BR" sz="1000" dirty="0" err="1">
                <a:solidFill>
                  <a:schemeClr val="bg1"/>
                </a:solidFill>
              </a:rPr>
              <a:t>Validated</a:t>
            </a:r>
            <a:r>
              <a:rPr lang="pt-BR" sz="1000" dirty="0">
                <a:solidFill>
                  <a:schemeClr val="bg1"/>
                </a:solidFill>
              </a:rPr>
              <a:t> Test </a:t>
            </a:r>
            <a:r>
              <a:rPr lang="pt-BR" sz="1000" dirty="0" err="1">
                <a:solidFill>
                  <a:schemeClr val="bg1"/>
                </a:solidFill>
              </a:rPr>
              <a:t>Models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t>
            </a:r>
            <a:r>
              <a:rPr lang="pt-BR" sz="1000" dirty="0" err="1">
                <a:solidFill>
                  <a:schemeClr val="bg1"/>
                </a:solidFill>
              </a:rPr>
              <a:t>Featured</a:t>
            </a:r>
            <a:r>
              <a:rPr lang="pt-BR" sz="1000" dirty="0">
                <a:solidFill>
                  <a:schemeClr val="bg1"/>
                </a:solidFill>
              </a:rPr>
              <a:t> </a:t>
            </a:r>
            <a:r>
              <a:rPr lang="pt-BR" sz="1000" dirty="0" err="1">
                <a:solidFill>
                  <a:schemeClr val="bg1"/>
                </a:solidFill>
              </a:rPr>
              <a:t>Finite</a:t>
            </a:r>
            <a:r>
              <a:rPr lang="pt-BR" sz="1000" dirty="0">
                <a:solidFill>
                  <a:schemeClr val="bg1"/>
                </a:solidFill>
              </a:rPr>
              <a:t> </a:t>
            </a:r>
            <a:r>
              <a:rPr lang="pt-BR" sz="1000" dirty="0" err="1">
                <a:solidFill>
                  <a:schemeClr val="bg1"/>
                </a:solidFill>
              </a:rPr>
              <a:t>State</a:t>
            </a:r>
            <a:r>
              <a:rPr lang="pt-BR" sz="1000" dirty="0">
                <a:solidFill>
                  <a:schemeClr val="bg1"/>
                </a:solidFill>
              </a:rPr>
              <a:t> </a:t>
            </a:r>
            <a:r>
              <a:rPr lang="pt-BR" sz="1000" dirty="0" err="1">
                <a:solidFill>
                  <a:schemeClr val="bg1"/>
                </a:solidFill>
              </a:rPr>
              <a:t>Machines</a:t>
            </a:r>
            <a:r>
              <a:rPr lang="pt-BR" sz="1000" dirty="0">
                <a:solidFill>
                  <a:schemeClr val="bg1"/>
                </a:solidFill>
              </a:rPr>
              <a:t>’, in `FACS 2016.</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38</a:t>
            </a:fld>
            <a:endParaRPr lang="nl-NL"/>
          </a:p>
        </p:txBody>
      </p:sp>
      <p:sp>
        <p:nvSpPr>
          <p:cNvPr id="12" name="Retângulo de cantos arredondados 11"/>
          <p:cNvSpPr/>
          <p:nvPr/>
        </p:nvSpPr>
        <p:spPr>
          <a:xfrm>
            <a:off x="770583" y="3765196"/>
            <a:ext cx="5472608" cy="2016224"/>
          </a:xfrm>
          <a:prstGeom prst="round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lvl="1" algn="ctr">
              <a:lnSpc>
                <a:spcPct val="150000"/>
              </a:lnSpc>
            </a:pPr>
            <a:r>
              <a:rPr lang="en-US" sz="1600" b="1" dirty="0"/>
              <a:t>ISSUES</a:t>
            </a:r>
            <a:endParaRPr lang="en-US" sz="1600" dirty="0"/>
          </a:p>
          <a:p>
            <a:pPr marL="704850" lvl="1" indent="-342900">
              <a:lnSpc>
                <a:spcPct val="150000"/>
              </a:lnSpc>
              <a:buFont typeface="Wingdings" panose="05000000000000000000" pitchFamily="2" charset="2"/>
              <a:buChar char="§"/>
            </a:pPr>
            <a:r>
              <a:rPr lang="en-US" sz="1600" dirty="0"/>
              <a:t>Model maintenance and evolution</a:t>
            </a:r>
          </a:p>
          <a:p>
            <a:pPr marL="704850" lvl="1" indent="-342900">
              <a:lnSpc>
                <a:spcPct val="150000"/>
              </a:lnSpc>
              <a:buFont typeface="Wingdings" panose="05000000000000000000" pitchFamily="2" charset="2"/>
              <a:buChar char="§"/>
            </a:pPr>
            <a:r>
              <a:rPr lang="en-US" sz="1600" dirty="0"/>
              <a:t>Traceability vs. Crosscutting features</a:t>
            </a:r>
          </a:p>
          <a:p>
            <a:pPr marL="704850" lvl="1" indent="-342900">
              <a:lnSpc>
                <a:spcPct val="150000"/>
              </a:lnSpc>
              <a:buFont typeface="Wingdings" panose="05000000000000000000" pitchFamily="2" charset="2"/>
              <a:buChar char="§"/>
            </a:pPr>
            <a:r>
              <a:rPr lang="en-US" sz="1600" dirty="0"/>
              <a:t>Commonalities/variabilities are often unknown</a:t>
            </a:r>
          </a:p>
        </p:txBody>
      </p:sp>
    </p:spTree>
    <p:extLst>
      <p:ext uri="{BB962C8B-B14F-4D97-AF65-F5344CB8AC3E}">
        <p14:creationId xmlns:p14="http://schemas.microsoft.com/office/powerpoint/2010/main" val="190076151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Research Problem</a:t>
            </a:r>
            <a:r>
              <a:rPr lang="en-US" sz="2000" dirty="0"/>
              <a:t> (Learning from Difference)</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39</a:t>
            </a:fld>
            <a:endParaRPr lang="nl-NL"/>
          </a:p>
        </p:txBody>
      </p:sp>
      <p:sp>
        <p:nvSpPr>
          <p:cNvPr id="10" name="CaixaDeTexto 9"/>
          <p:cNvSpPr txBox="1"/>
          <p:nvPr/>
        </p:nvSpPr>
        <p:spPr>
          <a:xfrm>
            <a:off x="0" y="5733256"/>
            <a:ext cx="12198350" cy="504056"/>
          </a:xfrm>
          <a:prstGeom prst="rect">
            <a:avLst/>
          </a:prstGeom>
          <a:noFill/>
        </p:spPr>
        <p:txBody>
          <a:bodyPr wrap="square" lIns="108000" tIns="108000" rIns="108000" bIns="108000" rtlCol="0">
            <a:noAutofit/>
          </a:bodyPr>
          <a:lstStyle/>
          <a:p>
            <a:pPr algn="ctr"/>
            <a:r>
              <a:rPr lang="en-US" i="1" dirty="0">
                <a:latin typeface="+mj-lt"/>
              </a:rPr>
              <a:t>How can we </a:t>
            </a:r>
            <a:r>
              <a:rPr lang="en-US" b="1" i="1" dirty="0">
                <a:latin typeface="+mj-lt"/>
              </a:rPr>
              <a:t>leverage </a:t>
            </a:r>
            <a:r>
              <a:rPr lang="en-US" i="1" dirty="0">
                <a:latin typeface="+mj-lt"/>
              </a:rPr>
              <a:t>the concept of</a:t>
            </a:r>
            <a:r>
              <a:rPr lang="en-US" b="1" i="1" dirty="0">
                <a:latin typeface="+mj-lt"/>
              </a:rPr>
              <a:t> model learning</a:t>
            </a:r>
            <a:r>
              <a:rPr lang="en-US" i="1" dirty="0">
                <a:latin typeface="+mj-lt"/>
              </a:rPr>
              <a:t> to the task of </a:t>
            </a:r>
            <a:r>
              <a:rPr lang="en-US" b="1" i="1" dirty="0">
                <a:latin typeface="+mj-lt"/>
              </a:rPr>
              <a:t>behavioral variability modeling</a:t>
            </a:r>
            <a:r>
              <a:rPr lang="en-US" i="1" dirty="0">
                <a:latin typeface="+mj-lt"/>
              </a:rPr>
              <a:t>?</a:t>
            </a:r>
            <a:endParaRPr lang="pt-BR" i="1" noProof="0" dirty="0" err="1">
              <a:solidFill>
                <a:schemeClr val="bg2"/>
              </a:solidFill>
              <a:latin typeface="+mj-lt"/>
            </a:endParaRPr>
          </a:p>
        </p:txBody>
      </p:sp>
      <p:pic>
        <p:nvPicPr>
          <p:cNvPr id="14" name="Imagem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480986" y="3849800"/>
            <a:ext cx="1640576" cy="1640575"/>
          </a:xfrm>
          <a:prstGeom prst="rect">
            <a:avLst/>
          </a:prstGeom>
        </p:spPr>
      </p:pic>
      <p:sp>
        <p:nvSpPr>
          <p:cNvPr id="15" name="Texto Explicativo 3 14"/>
          <p:cNvSpPr/>
          <p:nvPr/>
        </p:nvSpPr>
        <p:spPr>
          <a:xfrm>
            <a:off x="1007328" y="1340874"/>
            <a:ext cx="3579679" cy="2328985"/>
          </a:xfrm>
          <a:prstGeom prst="borderCallout3">
            <a:avLst>
              <a:gd name="adj1" fmla="val 72281"/>
              <a:gd name="adj2" fmla="val 102532"/>
              <a:gd name="adj3" fmla="val 91267"/>
              <a:gd name="adj4" fmla="val 108977"/>
              <a:gd name="adj5" fmla="val 95269"/>
              <a:gd name="adj6" fmla="val 127969"/>
              <a:gd name="adj7" fmla="val 113546"/>
              <a:gd name="adj8" fmla="val 130575"/>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Texto explicativo retangular com cantos arredondados 12"/>
          <p:cNvSpPr/>
          <p:nvPr/>
        </p:nvSpPr>
        <p:spPr>
          <a:xfrm>
            <a:off x="7484611" y="1240175"/>
            <a:ext cx="4231188" cy="2188825"/>
          </a:xfrm>
          <a:prstGeom prst="wedgeRoundRectCallout">
            <a:avLst>
              <a:gd name="adj1" fmla="val -65509"/>
              <a:gd name="adj2" fmla="val 86454"/>
              <a:gd name="adj3" fmla="val 16667"/>
            </a:avLst>
          </a:prstGeom>
          <a:noFill/>
          <a:ln w="19050">
            <a:solidFill>
              <a:srgbClr val="15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725" algn="r"/>
            <a:endParaRPr lang="en-GB" sz="1600" b="1" dirty="0">
              <a:solidFill>
                <a:schemeClr val="bg2"/>
              </a:solidFill>
              <a:latin typeface="OCR A Extended" panose="02010509020102010303" pitchFamily="50" charset="0"/>
            </a:endParaRPr>
          </a:p>
        </p:txBody>
      </p:sp>
      <p:pic>
        <p:nvPicPr>
          <p:cNvPr id="16" name="Imagem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511" y="1310148"/>
            <a:ext cx="1301030" cy="906074"/>
          </a:xfrm>
          <a:prstGeom prst="rect">
            <a:avLst/>
          </a:prstGeom>
        </p:spPr>
      </p:pic>
      <p:grpSp>
        <p:nvGrpSpPr>
          <p:cNvPr id="57" name="Grupo 56"/>
          <p:cNvGrpSpPr/>
          <p:nvPr/>
        </p:nvGrpSpPr>
        <p:grpSpPr>
          <a:xfrm>
            <a:off x="1107784" y="1524153"/>
            <a:ext cx="4105460" cy="2145705"/>
            <a:chOff x="1107784" y="1524153"/>
            <a:chExt cx="4105460" cy="2145705"/>
          </a:xfrm>
        </p:grpSpPr>
        <p:grpSp>
          <p:nvGrpSpPr>
            <p:cNvPr id="17" name="Grupo 16"/>
            <p:cNvGrpSpPr/>
            <p:nvPr/>
          </p:nvGrpSpPr>
          <p:grpSpPr>
            <a:xfrm>
              <a:off x="1107784" y="1524153"/>
              <a:ext cx="4105460" cy="2145705"/>
              <a:chOff x="6461668" y="2696310"/>
              <a:chExt cx="4754079" cy="2484705"/>
            </a:xfrm>
          </p:grpSpPr>
          <p:grpSp>
            <p:nvGrpSpPr>
              <p:cNvPr id="18" name="Grupo 17"/>
              <p:cNvGrpSpPr/>
              <p:nvPr/>
            </p:nvGrpSpPr>
            <p:grpSpPr>
              <a:xfrm>
                <a:off x="6461668" y="2696310"/>
                <a:ext cx="3710434" cy="2484705"/>
                <a:chOff x="6461668" y="2777508"/>
                <a:chExt cx="3710434" cy="2484705"/>
              </a:xfrm>
            </p:grpSpPr>
            <p:pic>
              <p:nvPicPr>
                <p:cNvPr id="21" name="Imagem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668" y="2777508"/>
                  <a:ext cx="2671116" cy="1247980"/>
                </a:xfrm>
                <a:prstGeom prst="rect">
                  <a:avLst/>
                </a:prstGeom>
              </p:spPr>
            </p:pic>
            <p:pic>
              <p:nvPicPr>
                <p:cNvPr id="23" name="Imagem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0986" y="4014234"/>
                  <a:ext cx="2671116" cy="1247979"/>
                </a:xfrm>
                <a:prstGeom prst="rect">
                  <a:avLst/>
                </a:prstGeom>
              </p:spPr>
            </p:pic>
          </p:grpSp>
          <p:cxnSp>
            <p:nvCxnSpPr>
              <p:cNvPr id="19" name="Conector em curva 18"/>
              <p:cNvCxnSpPr/>
              <p:nvPr/>
            </p:nvCxnSpPr>
            <p:spPr>
              <a:xfrm rot="10800000">
                <a:off x="9132786" y="2852937"/>
                <a:ext cx="2082961" cy="37173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onector em curva 32"/>
            <p:cNvCxnSpPr/>
            <p:nvPr/>
          </p:nvCxnSpPr>
          <p:spPr>
            <a:xfrm rot="10800000" flipV="1">
              <a:off x="4447207" y="2216222"/>
              <a:ext cx="733298" cy="683884"/>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upo 57"/>
          <p:cNvGrpSpPr/>
          <p:nvPr/>
        </p:nvGrpSpPr>
        <p:grpSpPr>
          <a:xfrm>
            <a:off x="6730808" y="1413746"/>
            <a:ext cx="4741980" cy="1809068"/>
            <a:chOff x="6730808" y="1413746"/>
            <a:chExt cx="4741980" cy="1809068"/>
          </a:xfrm>
        </p:grpSpPr>
        <p:cxnSp>
          <p:nvCxnSpPr>
            <p:cNvPr id="34" name="Conector em curva 33"/>
            <p:cNvCxnSpPr/>
            <p:nvPr/>
          </p:nvCxnSpPr>
          <p:spPr>
            <a:xfrm>
              <a:off x="6730808" y="2114389"/>
              <a:ext cx="1024551" cy="487476"/>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em curva 36"/>
            <p:cNvCxnSpPr/>
            <p:nvPr/>
          </p:nvCxnSpPr>
          <p:spPr>
            <a:xfrm flipV="1">
              <a:off x="6763547" y="1659411"/>
              <a:ext cx="991812" cy="258613"/>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pic>
          <p:nvPicPr>
            <p:cNvPr id="56" name="Imagem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3910" y="1413746"/>
              <a:ext cx="3908878" cy="1809068"/>
            </a:xfrm>
            <a:prstGeom prst="rect">
              <a:avLst/>
            </a:prstGeom>
          </p:spPr>
        </p:pic>
      </p:grpSp>
    </p:spTree>
    <p:extLst>
      <p:ext uri="{BB962C8B-B14F-4D97-AF65-F5344CB8AC3E}">
        <p14:creationId xmlns:p14="http://schemas.microsoft.com/office/powerpoint/2010/main" val="341794517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randombar(horizontal)">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Introduction</a:t>
            </a:r>
            <a:endParaRPr lang="en-US" noProof="0" dirty="0"/>
          </a:p>
        </p:txBody>
      </p:sp>
      <p:sp>
        <p:nvSpPr>
          <p:cNvPr id="46" name="CaixaDeTexto 45"/>
          <p:cNvSpPr txBox="1"/>
          <p:nvPr/>
        </p:nvSpPr>
        <p:spPr>
          <a:xfrm>
            <a:off x="2102730" y="2204864"/>
            <a:ext cx="7992889" cy="803813"/>
          </a:xfrm>
          <a:prstGeom prst="rect">
            <a:avLst/>
          </a:prstGeom>
          <a:noFill/>
        </p:spPr>
        <p:txBody>
          <a:bodyPr vert="vert" wrap="square" lIns="108000" tIns="108000" rIns="108000" bIns="108000" rtlCol="0" anchor="b">
            <a:noAutofit/>
          </a:bodyPr>
          <a:lstStyle/>
          <a:p>
            <a:pPr algn="ctr"/>
            <a:r>
              <a:rPr lang="en-GB" sz="5400" dirty="0">
                <a:solidFill>
                  <a:schemeClr val="bg2"/>
                </a:solidFill>
              </a:rPr>
              <a:t>…</a:t>
            </a:r>
          </a:p>
          <a:p>
            <a:pPr algn="ctr"/>
            <a:endParaRPr lang="en-GB" sz="5400" dirty="0">
              <a:solidFill>
                <a:schemeClr val="bg2"/>
              </a:solidFill>
            </a:endParaRPr>
          </a:p>
          <a:p>
            <a:pPr algn="ctr"/>
            <a:endParaRPr lang="en-GB" sz="5400" dirty="0">
              <a:solidFill>
                <a:schemeClr val="bg2"/>
              </a:solidFill>
            </a:endParaRPr>
          </a:p>
          <a:p>
            <a:pPr algn="ctr"/>
            <a:endParaRPr lang="en-GB" sz="5400" dirty="0">
              <a:solidFill>
                <a:schemeClr val="bg2"/>
              </a:solidFill>
            </a:endParaRPr>
          </a:p>
          <a:p>
            <a:pPr algn="ctr"/>
            <a:r>
              <a:rPr lang="en-GB" sz="5400" dirty="0">
                <a:solidFill>
                  <a:schemeClr val="bg2"/>
                </a:solidFill>
              </a:rPr>
              <a:t>…</a:t>
            </a:r>
            <a:endParaRPr lang="en-GB" sz="5400" noProof="0" dirty="0">
              <a:solidFill>
                <a:schemeClr val="bg2"/>
              </a:solidFill>
            </a:endParaRPr>
          </a:p>
          <a:p>
            <a:pPr algn="ctr"/>
            <a:endParaRPr lang="en-GB" sz="5400" noProof="0" dirty="0">
              <a:solidFill>
                <a:schemeClr val="bg2"/>
              </a:solidFill>
            </a:endParaRPr>
          </a:p>
          <a:p>
            <a:pPr algn="ctr"/>
            <a:endParaRPr lang="en-GB" sz="5400" dirty="0">
              <a:solidFill>
                <a:schemeClr val="bg2"/>
              </a:solidFill>
            </a:endParaRPr>
          </a:p>
          <a:p>
            <a:pPr algn="ctr"/>
            <a:r>
              <a:rPr lang="en-GB" sz="5400" dirty="0">
                <a:solidFill>
                  <a:schemeClr val="bg2"/>
                </a:solidFill>
              </a:rPr>
              <a:t>… </a:t>
            </a:r>
            <a:endParaRPr lang="pt-BR" sz="5400" noProof="0" dirty="0" err="1">
              <a:solidFill>
                <a:schemeClr val="bg2"/>
              </a:solidFill>
            </a:endParaRPr>
          </a:p>
        </p:txBody>
      </p:sp>
      <p:grpSp>
        <p:nvGrpSpPr>
          <p:cNvPr id="50" name="Grupo 49"/>
          <p:cNvGrpSpPr/>
          <p:nvPr/>
        </p:nvGrpSpPr>
        <p:grpSpPr>
          <a:xfrm>
            <a:off x="3212840" y="4346442"/>
            <a:ext cx="1224404" cy="1249347"/>
            <a:chOff x="2600772" y="4293096"/>
            <a:chExt cx="1224404" cy="1249347"/>
          </a:xfrm>
        </p:grpSpPr>
        <p:pic>
          <p:nvPicPr>
            <p:cNvPr id="10" name="Image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918" y="4293096"/>
              <a:ext cx="1008112" cy="1008112"/>
            </a:xfrm>
            <a:prstGeom prst="rect">
              <a:avLst/>
            </a:prstGeom>
          </p:spPr>
        </p:pic>
        <p:sp>
          <p:nvSpPr>
            <p:cNvPr id="41" name="CaixaDeTexto 40"/>
            <p:cNvSpPr txBox="1"/>
            <p:nvPr/>
          </p:nvSpPr>
          <p:spPr>
            <a:xfrm>
              <a:off x="2600772" y="5312726"/>
              <a:ext cx="1224404"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Version 1</a:t>
              </a:r>
              <a:endParaRPr lang="pt-BR" sz="1400" noProof="0" dirty="0" err="1">
                <a:solidFill>
                  <a:schemeClr val="bg2"/>
                </a:solidFill>
                <a:latin typeface="OCR A Extended" panose="02010509020102010303" pitchFamily="50" charset="0"/>
              </a:endParaRPr>
            </a:p>
          </p:txBody>
        </p:sp>
      </p:grpSp>
      <p:grpSp>
        <p:nvGrpSpPr>
          <p:cNvPr id="13" name="Grupo 12"/>
          <p:cNvGrpSpPr/>
          <p:nvPr/>
        </p:nvGrpSpPr>
        <p:grpSpPr>
          <a:xfrm>
            <a:off x="1451014" y="2936669"/>
            <a:ext cx="2878084" cy="1008112"/>
            <a:chOff x="1636915" y="2922572"/>
            <a:chExt cx="2878084" cy="1008112"/>
          </a:xfrm>
        </p:grpSpPr>
        <p:pic>
          <p:nvPicPr>
            <p:cNvPr id="15" name="Imagem 1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06887" y="2922572"/>
              <a:ext cx="1008112" cy="1008112"/>
            </a:xfrm>
            <a:prstGeom prst="rect">
              <a:avLst/>
            </a:prstGeom>
          </p:spPr>
        </p:pic>
        <p:sp>
          <p:nvSpPr>
            <p:cNvPr id="59" name="CaixaDeTexto 58"/>
            <p:cNvSpPr txBox="1"/>
            <p:nvPr/>
          </p:nvSpPr>
          <p:spPr>
            <a:xfrm>
              <a:off x="1636915" y="3239773"/>
              <a:ext cx="2058586" cy="311326"/>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Configuration 2</a:t>
              </a:r>
              <a:endParaRPr lang="pt-BR" sz="1400" noProof="0" dirty="0" err="1">
                <a:solidFill>
                  <a:schemeClr val="bg2"/>
                </a:solidFill>
                <a:latin typeface="OCR A Extended" panose="02010509020102010303" pitchFamily="50" charset="0"/>
              </a:endParaRPr>
            </a:p>
          </p:txBody>
        </p:sp>
      </p:grpSp>
      <p:grpSp>
        <p:nvGrpSpPr>
          <p:cNvPr id="22" name="Grupo 21"/>
          <p:cNvGrpSpPr/>
          <p:nvPr/>
        </p:nvGrpSpPr>
        <p:grpSpPr>
          <a:xfrm>
            <a:off x="1451015" y="1208477"/>
            <a:ext cx="2878083" cy="1008112"/>
            <a:chOff x="1636916" y="1194380"/>
            <a:chExt cx="2878083" cy="1008112"/>
          </a:xfrm>
        </p:grpSpPr>
        <p:pic>
          <p:nvPicPr>
            <p:cNvPr id="20" name="Imagem 1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506887" y="1194380"/>
              <a:ext cx="1008112" cy="1008112"/>
            </a:xfrm>
            <a:prstGeom prst="rect">
              <a:avLst/>
            </a:prstGeom>
          </p:spPr>
        </p:pic>
        <p:sp>
          <p:nvSpPr>
            <p:cNvPr id="60" name="CaixaDeTexto 59"/>
            <p:cNvSpPr txBox="1"/>
            <p:nvPr/>
          </p:nvSpPr>
          <p:spPr>
            <a:xfrm>
              <a:off x="1636916" y="1507680"/>
              <a:ext cx="2058584" cy="311326"/>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Configuration m</a:t>
              </a:r>
              <a:endParaRPr lang="pt-BR" sz="1400" noProof="0" dirty="0" err="1">
                <a:solidFill>
                  <a:schemeClr val="bg2"/>
                </a:solidFill>
                <a:latin typeface="OCR A Extended" panose="02010509020102010303" pitchFamily="50" charset="0"/>
              </a:endParaRPr>
            </a:p>
          </p:txBody>
        </p:sp>
      </p:grpSp>
      <p:grpSp>
        <p:nvGrpSpPr>
          <p:cNvPr id="81" name="Grupo 80"/>
          <p:cNvGrpSpPr/>
          <p:nvPr/>
        </p:nvGrpSpPr>
        <p:grpSpPr>
          <a:xfrm>
            <a:off x="3266541" y="5733256"/>
            <a:ext cx="6852493" cy="377224"/>
            <a:chOff x="2654473" y="6004104"/>
            <a:chExt cx="6852493" cy="377224"/>
          </a:xfrm>
        </p:grpSpPr>
        <p:cxnSp>
          <p:nvCxnSpPr>
            <p:cNvPr id="71" name="Conector reto 70"/>
            <p:cNvCxnSpPr/>
            <p:nvPr/>
          </p:nvCxnSpPr>
          <p:spPr>
            <a:xfrm>
              <a:off x="2654473" y="6220128"/>
              <a:ext cx="6852493" cy="0"/>
            </a:xfrm>
            <a:prstGeom prst="line">
              <a:avLst/>
            </a:prstGeom>
            <a:ln w="19050" cap="sq">
              <a:solidFill>
                <a:schemeClr val="bg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80" name="CaixaDeTexto 79"/>
            <p:cNvSpPr txBox="1"/>
            <p:nvPr/>
          </p:nvSpPr>
          <p:spPr>
            <a:xfrm>
              <a:off x="4365102" y="6004104"/>
              <a:ext cx="2900348" cy="377224"/>
            </a:xfrm>
            <a:prstGeom prst="rect">
              <a:avLst/>
            </a:prstGeom>
            <a:solidFill>
              <a:schemeClr val="bg1"/>
            </a:solidFill>
          </p:spPr>
          <p:txBody>
            <a:bodyPr wrap="square" lIns="108000" tIns="108000" rIns="108000" bIns="108000" rtlCol="0" anchor="ctr">
              <a:noAutofit/>
            </a:bodyPr>
            <a:lstStyle/>
            <a:p>
              <a:pPr algn="ctr"/>
              <a:r>
                <a:rPr lang="en-GB" noProof="0" dirty="0">
                  <a:solidFill>
                    <a:schemeClr val="bg2"/>
                  </a:solidFill>
                  <a:latin typeface="OCR A Extended" panose="02010509020102010303" pitchFamily="50" charset="0"/>
                </a:rPr>
                <a:t>Evolution over time</a:t>
              </a:r>
              <a:endParaRPr lang="pt-BR" noProof="0" dirty="0" err="1">
                <a:solidFill>
                  <a:schemeClr val="bg2"/>
                </a:solidFill>
                <a:latin typeface="OCR A Extended" panose="02010509020102010303" pitchFamily="50" charset="0"/>
              </a:endParaRPr>
            </a:p>
          </p:txBody>
        </p:sp>
      </p:grpSp>
      <p:grpSp>
        <p:nvGrpSpPr>
          <p:cNvPr id="83" name="Grupo 82"/>
          <p:cNvGrpSpPr/>
          <p:nvPr/>
        </p:nvGrpSpPr>
        <p:grpSpPr>
          <a:xfrm>
            <a:off x="1295418" y="1352493"/>
            <a:ext cx="377224" cy="3919768"/>
            <a:chOff x="683350" y="1628800"/>
            <a:chExt cx="377224" cy="3919768"/>
          </a:xfrm>
        </p:grpSpPr>
        <p:cxnSp>
          <p:nvCxnSpPr>
            <p:cNvPr id="79" name="Conector reto 78"/>
            <p:cNvCxnSpPr/>
            <p:nvPr/>
          </p:nvCxnSpPr>
          <p:spPr>
            <a:xfrm>
              <a:off x="871962" y="1628800"/>
              <a:ext cx="0" cy="3919768"/>
            </a:xfrm>
            <a:prstGeom prst="line">
              <a:avLst/>
            </a:prstGeom>
            <a:ln w="19050" cap="sq">
              <a:solidFill>
                <a:schemeClr val="bg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82" name="CaixaDeTexto 81"/>
            <p:cNvSpPr txBox="1"/>
            <p:nvPr/>
          </p:nvSpPr>
          <p:spPr>
            <a:xfrm rot="16200000">
              <a:off x="-622599" y="3277684"/>
              <a:ext cx="2989122" cy="377224"/>
            </a:xfrm>
            <a:prstGeom prst="rect">
              <a:avLst/>
            </a:prstGeom>
            <a:solidFill>
              <a:schemeClr val="bg1"/>
            </a:solidFill>
          </p:spPr>
          <p:txBody>
            <a:bodyPr wrap="square" lIns="108000" tIns="108000" rIns="108000" bIns="108000" rtlCol="0" anchor="ctr">
              <a:noAutofit/>
            </a:bodyPr>
            <a:lstStyle/>
            <a:p>
              <a:pPr algn="ctr"/>
              <a:r>
                <a:rPr lang="en-GB" noProof="0" dirty="0">
                  <a:solidFill>
                    <a:schemeClr val="bg2"/>
                  </a:solidFill>
                  <a:latin typeface="OCR A Extended" panose="02010509020102010303" pitchFamily="50" charset="0"/>
                </a:rPr>
                <a:t>Variability in space</a:t>
              </a:r>
              <a:endParaRPr lang="pt-BR" noProof="0" dirty="0" err="1">
                <a:solidFill>
                  <a:schemeClr val="bg2"/>
                </a:solidFill>
                <a:latin typeface="OCR A Extended" panose="02010509020102010303" pitchFamily="50" charset="0"/>
              </a:endParaRPr>
            </a:p>
          </p:txBody>
        </p:sp>
      </p:grpSp>
      <p:grpSp>
        <p:nvGrpSpPr>
          <p:cNvPr id="9" name="Grupo 8"/>
          <p:cNvGrpSpPr/>
          <p:nvPr/>
        </p:nvGrpSpPr>
        <p:grpSpPr>
          <a:xfrm>
            <a:off x="7287307" y="4338711"/>
            <a:ext cx="3162689" cy="1264808"/>
            <a:chOff x="7473208" y="4322060"/>
            <a:chExt cx="3162689" cy="1264808"/>
          </a:xfrm>
        </p:grpSpPr>
        <p:sp>
          <p:nvSpPr>
            <p:cNvPr id="44" name="CaixaDeTexto 43"/>
            <p:cNvSpPr txBox="1"/>
            <p:nvPr/>
          </p:nvSpPr>
          <p:spPr>
            <a:xfrm>
              <a:off x="7850782" y="4466077"/>
              <a:ext cx="1002340" cy="792087"/>
            </a:xfrm>
            <a:prstGeom prst="rect">
              <a:avLst/>
            </a:prstGeom>
            <a:noFill/>
          </p:spPr>
          <p:txBody>
            <a:bodyPr wrap="square" lIns="108000" tIns="108000" rIns="108000" bIns="108000" rtlCol="0" anchor="ctr">
              <a:noAutofit/>
            </a:bodyPr>
            <a:lstStyle/>
            <a:p>
              <a:pPr algn="ctr"/>
              <a:r>
                <a:rPr lang="en-GB" sz="4400" noProof="0" dirty="0">
                  <a:solidFill>
                    <a:schemeClr val="bg2"/>
                  </a:solidFill>
                </a:rPr>
                <a:t>…</a:t>
              </a:r>
              <a:endParaRPr lang="pt-BR" sz="4400" noProof="0" dirty="0" err="1">
                <a:solidFill>
                  <a:schemeClr val="bg2"/>
                </a:solidFill>
              </a:endParaRPr>
            </a:p>
          </p:txBody>
        </p:sp>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823" y="4322060"/>
              <a:ext cx="1008112" cy="1008112"/>
            </a:xfrm>
            <a:prstGeom prst="rect">
              <a:avLst/>
            </a:prstGeom>
          </p:spPr>
        </p:pic>
        <p:sp>
          <p:nvSpPr>
            <p:cNvPr id="45" name="CaixaDeTexto 44"/>
            <p:cNvSpPr txBox="1"/>
            <p:nvPr/>
          </p:nvSpPr>
          <p:spPr>
            <a:xfrm>
              <a:off x="8979495" y="5357151"/>
              <a:ext cx="1656402"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Version n</a:t>
              </a:r>
              <a:endParaRPr lang="pt-BR" sz="1400" noProof="0" dirty="0" err="1">
                <a:solidFill>
                  <a:schemeClr val="bg2"/>
                </a:solidFill>
                <a:latin typeface="OCR A Extended" panose="02010509020102010303" pitchFamily="50" charset="0"/>
              </a:endParaRPr>
            </a:p>
          </p:txBody>
        </p:sp>
        <p:cxnSp>
          <p:nvCxnSpPr>
            <p:cNvPr id="63" name="Conector de seta reta 62"/>
            <p:cNvCxnSpPr/>
            <p:nvPr/>
          </p:nvCxnSpPr>
          <p:spPr>
            <a:xfrm>
              <a:off x="7473208" y="4826027"/>
              <a:ext cx="437929"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de seta reta 63"/>
            <p:cNvCxnSpPr/>
            <p:nvPr/>
          </p:nvCxnSpPr>
          <p:spPr>
            <a:xfrm>
              <a:off x="8853122" y="4826027"/>
              <a:ext cx="443701"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upo 6"/>
          <p:cNvGrpSpPr/>
          <p:nvPr/>
        </p:nvGrpSpPr>
        <p:grpSpPr>
          <a:xfrm>
            <a:off x="4329098" y="4336157"/>
            <a:ext cx="1581290" cy="1269917"/>
            <a:chOff x="4514999" y="4322060"/>
            <a:chExt cx="1581290" cy="1269917"/>
          </a:xfrm>
        </p:grpSpPr>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928" y="4322060"/>
              <a:ext cx="1008112" cy="1008112"/>
            </a:xfrm>
            <a:prstGeom prst="rect">
              <a:avLst/>
            </a:prstGeom>
          </p:spPr>
        </p:pic>
        <p:sp>
          <p:nvSpPr>
            <p:cNvPr id="42" name="CaixaDeTexto 41"/>
            <p:cNvSpPr txBox="1"/>
            <p:nvPr/>
          </p:nvSpPr>
          <p:spPr>
            <a:xfrm>
              <a:off x="4817679" y="5362260"/>
              <a:ext cx="1278610"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Version</a:t>
              </a:r>
              <a:r>
                <a:rPr lang="en-GB" sz="1400" noProof="0" dirty="0">
                  <a:solidFill>
                    <a:schemeClr val="bg2"/>
                  </a:solidFill>
                </a:rPr>
                <a:t> 2</a:t>
              </a:r>
              <a:endParaRPr lang="pt-BR" sz="1400" noProof="0" dirty="0" err="1">
                <a:solidFill>
                  <a:schemeClr val="bg2"/>
                </a:solidFill>
              </a:endParaRPr>
            </a:p>
          </p:txBody>
        </p:sp>
        <p:cxnSp>
          <p:nvCxnSpPr>
            <p:cNvPr id="66" name="Conector de seta reta 65"/>
            <p:cNvCxnSpPr/>
            <p:nvPr/>
          </p:nvCxnSpPr>
          <p:spPr>
            <a:xfrm>
              <a:off x="4514999" y="4826116"/>
              <a:ext cx="437929"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upo 7"/>
          <p:cNvGrpSpPr/>
          <p:nvPr/>
        </p:nvGrpSpPr>
        <p:grpSpPr>
          <a:xfrm>
            <a:off x="5775139" y="4338711"/>
            <a:ext cx="1722311" cy="1264808"/>
            <a:chOff x="5961040" y="4322060"/>
            <a:chExt cx="1722311" cy="1264808"/>
          </a:xfrm>
        </p:grpSpPr>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9" y="4322060"/>
              <a:ext cx="1008112" cy="1008112"/>
            </a:xfrm>
            <a:prstGeom prst="rect">
              <a:avLst/>
            </a:prstGeom>
          </p:spPr>
        </p:pic>
        <p:sp>
          <p:nvSpPr>
            <p:cNvPr id="43" name="CaixaDeTexto 42"/>
            <p:cNvSpPr txBox="1"/>
            <p:nvPr/>
          </p:nvSpPr>
          <p:spPr>
            <a:xfrm>
              <a:off x="6116927" y="5357151"/>
              <a:ext cx="1566424"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Version 3</a:t>
              </a:r>
              <a:endParaRPr lang="pt-BR" sz="1400" noProof="0" dirty="0" err="1">
                <a:solidFill>
                  <a:schemeClr val="bg2"/>
                </a:solidFill>
                <a:latin typeface="OCR A Extended" panose="02010509020102010303" pitchFamily="50" charset="0"/>
              </a:endParaRPr>
            </a:p>
          </p:txBody>
        </p:sp>
        <p:cxnSp>
          <p:nvCxnSpPr>
            <p:cNvPr id="67" name="Conector de seta reta 66"/>
            <p:cNvCxnSpPr/>
            <p:nvPr/>
          </p:nvCxnSpPr>
          <p:spPr>
            <a:xfrm>
              <a:off x="5961040" y="4826116"/>
              <a:ext cx="437929"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upo 15"/>
          <p:cNvGrpSpPr/>
          <p:nvPr/>
        </p:nvGrpSpPr>
        <p:grpSpPr>
          <a:xfrm>
            <a:off x="4329098" y="2936669"/>
            <a:ext cx="2892082" cy="1008112"/>
            <a:chOff x="4514999" y="2922572"/>
            <a:chExt cx="2892082" cy="1008112"/>
          </a:xfrm>
        </p:grpSpPr>
        <p:pic>
          <p:nvPicPr>
            <p:cNvPr id="17" name="Imagem 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98969" y="2922572"/>
              <a:ext cx="1008112" cy="1008112"/>
            </a:xfrm>
            <a:prstGeom prst="rect">
              <a:avLst/>
            </a:prstGeom>
          </p:spPr>
        </p:pic>
        <p:cxnSp>
          <p:nvCxnSpPr>
            <p:cNvPr id="70" name="Conector de seta reta 69"/>
            <p:cNvCxnSpPr/>
            <p:nvPr/>
          </p:nvCxnSpPr>
          <p:spPr>
            <a:xfrm>
              <a:off x="4514999" y="3426628"/>
              <a:ext cx="1883970"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upo 17"/>
          <p:cNvGrpSpPr/>
          <p:nvPr/>
        </p:nvGrpSpPr>
        <p:grpSpPr>
          <a:xfrm>
            <a:off x="7221180" y="2936669"/>
            <a:ext cx="2897854" cy="1008112"/>
            <a:chOff x="7407081" y="2922572"/>
            <a:chExt cx="2897854" cy="1008112"/>
          </a:xfrm>
        </p:grpSpPr>
        <p:pic>
          <p:nvPicPr>
            <p:cNvPr id="19" name="Imagem 1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96823" y="2922572"/>
              <a:ext cx="1008112" cy="1008112"/>
            </a:xfrm>
            <a:prstGeom prst="rect">
              <a:avLst/>
            </a:prstGeom>
          </p:spPr>
        </p:pic>
        <p:cxnSp>
          <p:nvCxnSpPr>
            <p:cNvPr id="72" name="Conector de seta reta 71"/>
            <p:cNvCxnSpPr/>
            <p:nvPr/>
          </p:nvCxnSpPr>
          <p:spPr>
            <a:xfrm>
              <a:off x="7407081" y="3426628"/>
              <a:ext cx="1889742"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upo 22"/>
          <p:cNvGrpSpPr/>
          <p:nvPr/>
        </p:nvGrpSpPr>
        <p:grpSpPr>
          <a:xfrm>
            <a:off x="4329098" y="1208477"/>
            <a:ext cx="1446041" cy="1008112"/>
            <a:chOff x="4514999" y="1194380"/>
            <a:chExt cx="1446041" cy="1008112"/>
          </a:xfrm>
        </p:grpSpPr>
        <p:pic>
          <p:nvPicPr>
            <p:cNvPr id="21" name="Imagem 2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52928" y="1194380"/>
              <a:ext cx="1008112" cy="1008112"/>
            </a:xfrm>
            <a:prstGeom prst="rect">
              <a:avLst/>
            </a:prstGeom>
          </p:spPr>
        </p:pic>
        <p:cxnSp>
          <p:nvCxnSpPr>
            <p:cNvPr id="73" name="Conector de seta reta 72"/>
            <p:cNvCxnSpPr/>
            <p:nvPr/>
          </p:nvCxnSpPr>
          <p:spPr>
            <a:xfrm>
              <a:off x="4514999" y="1698436"/>
              <a:ext cx="437929"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5775139" y="1208477"/>
            <a:ext cx="4343895" cy="1008112"/>
            <a:chOff x="5961040" y="1194380"/>
            <a:chExt cx="4343895" cy="1008112"/>
          </a:xfrm>
        </p:grpSpPr>
        <p:pic>
          <p:nvPicPr>
            <p:cNvPr id="24" name="Imagem 23"/>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96823" y="1194380"/>
              <a:ext cx="1008112" cy="1008112"/>
            </a:xfrm>
            <a:prstGeom prst="rect">
              <a:avLst/>
            </a:prstGeom>
          </p:spPr>
        </p:pic>
        <p:cxnSp>
          <p:nvCxnSpPr>
            <p:cNvPr id="74" name="Conector de seta reta 73"/>
            <p:cNvCxnSpPr/>
            <p:nvPr/>
          </p:nvCxnSpPr>
          <p:spPr>
            <a:xfrm>
              <a:off x="5961040" y="1698436"/>
              <a:ext cx="3335783"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Retângulo 74"/>
          <p:cNvSpPr/>
          <p:nvPr/>
        </p:nvSpPr>
        <p:spPr>
          <a:xfrm>
            <a:off x="0" y="6299448"/>
            <a:ext cx="12198350" cy="553998"/>
          </a:xfrm>
          <a:prstGeom prst="rect">
            <a:avLst/>
          </a:prstGeom>
          <a:solidFill>
            <a:srgbClr val="1094AB"/>
          </a:solidFill>
        </p:spPr>
        <p:txBody>
          <a:bodyPr wrap="square" anchor="b">
            <a:spAutoFit/>
          </a:bodyPr>
          <a:lstStyle/>
          <a:p>
            <a:r>
              <a:rPr lang="pt-BR" sz="1000" dirty="0">
                <a:solidFill>
                  <a:schemeClr val="bg1"/>
                </a:solidFill>
              </a:rPr>
              <a:t>K. </a:t>
            </a:r>
            <a:r>
              <a:rPr lang="pt-BR" sz="1000" dirty="0" err="1">
                <a:solidFill>
                  <a:schemeClr val="bg1"/>
                </a:solidFill>
              </a:rPr>
              <a:t>Pohl</a:t>
            </a:r>
            <a:r>
              <a:rPr lang="pt-BR" sz="1000" dirty="0">
                <a:solidFill>
                  <a:schemeClr val="bg1"/>
                </a:solidFill>
              </a:rPr>
              <a:t>, G. </a:t>
            </a:r>
            <a:r>
              <a:rPr lang="pt-BR" sz="1000" dirty="0" err="1">
                <a:solidFill>
                  <a:schemeClr val="bg1"/>
                </a:solidFill>
              </a:rPr>
              <a:t>Böckle</a:t>
            </a:r>
            <a:r>
              <a:rPr lang="pt-BR" sz="1000" dirty="0">
                <a:solidFill>
                  <a:schemeClr val="bg1"/>
                </a:solidFill>
              </a:rPr>
              <a:t>, </a:t>
            </a:r>
            <a:r>
              <a:rPr lang="pt-BR" sz="1000" dirty="0" err="1">
                <a:solidFill>
                  <a:schemeClr val="bg1"/>
                </a:solidFill>
              </a:rPr>
              <a:t>and</a:t>
            </a:r>
            <a:r>
              <a:rPr lang="pt-BR" sz="1000" dirty="0">
                <a:solidFill>
                  <a:schemeClr val="bg1"/>
                </a:solidFill>
              </a:rPr>
              <a:t> F. J. van der </a:t>
            </a:r>
            <a:r>
              <a:rPr lang="pt-BR" sz="1000" dirty="0" err="1">
                <a:solidFill>
                  <a:schemeClr val="bg1"/>
                </a:solidFill>
              </a:rPr>
              <a:t>Linden</a:t>
            </a:r>
            <a:r>
              <a:rPr lang="pt-BR" sz="1000" dirty="0">
                <a:solidFill>
                  <a:schemeClr val="bg1"/>
                </a:solidFill>
              </a:rPr>
              <a:t>,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a:t>
            </a:r>
            <a:r>
              <a:rPr lang="pt-BR" sz="1000" dirty="0">
                <a:solidFill>
                  <a:schemeClr val="bg1"/>
                </a:solidFill>
              </a:rPr>
              <a:t> </a:t>
            </a:r>
            <a:r>
              <a:rPr lang="pt-BR" sz="1000" dirty="0" err="1">
                <a:solidFill>
                  <a:schemeClr val="bg1"/>
                </a:solidFill>
              </a:rPr>
              <a:t>Engineering</a:t>
            </a:r>
            <a:r>
              <a:rPr lang="pt-BR" sz="1000" dirty="0">
                <a:solidFill>
                  <a:schemeClr val="bg1"/>
                </a:solidFill>
              </a:rPr>
              <a:t>: </a:t>
            </a:r>
            <a:r>
              <a:rPr lang="pt-BR" sz="1000" dirty="0" err="1">
                <a:solidFill>
                  <a:schemeClr val="bg1"/>
                </a:solidFill>
              </a:rPr>
              <a:t>Foundations</a:t>
            </a:r>
            <a:r>
              <a:rPr lang="pt-BR" sz="1000" dirty="0">
                <a:solidFill>
                  <a:schemeClr val="bg1"/>
                </a:solidFill>
              </a:rPr>
              <a:t>, </a:t>
            </a:r>
            <a:r>
              <a:rPr lang="pt-BR" sz="1000" dirty="0" err="1">
                <a:solidFill>
                  <a:schemeClr val="bg1"/>
                </a:solidFill>
              </a:rPr>
              <a:t>Principles</a:t>
            </a:r>
            <a:r>
              <a:rPr lang="pt-BR" sz="1000" dirty="0">
                <a:solidFill>
                  <a:schemeClr val="bg1"/>
                </a:solidFill>
              </a:rPr>
              <a:t> </a:t>
            </a:r>
            <a:r>
              <a:rPr lang="pt-BR" sz="1000" dirty="0" err="1">
                <a:solidFill>
                  <a:schemeClr val="bg1"/>
                </a:solidFill>
              </a:rPr>
              <a:t>and</a:t>
            </a:r>
            <a:r>
              <a:rPr lang="pt-BR" sz="1000" dirty="0">
                <a:solidFill>
                  <a:schemeClr val="bg1"/>
                </a:solidFill>
              </a:rPr>
              <a:t> </a:t>
            </a:r>
            <a:r>
              <a:rPr lang="pt-BR" sz="1000" dirty="0" err="1">
                <a:solidFill>
                  <a:schemeClr val="bg1"/>
                </a:solidFill>
              </a:rPr>
              <a:t>Techniques</a:t>
            </a:r>
            <a:r>
              <a:rPr lang="pt-BR" sz="1000" dirty="0">
                <a:solidFill>
                  <a:schemeClr val="bg1"/>
                </a:solidFill>
              </a:rPr>
              <a:t>. </a:t>
            </a:r>
            <a:r>
              <a:rPr lang="pt-BR" sz="1000" dirty="0" err="1">
                <a:solidFill>
                  <a:schemeClr val="bg1"/>
                </a:solidFill>
              </a:rPr>
              <a:t>Secaucus</a:t>
            </a:r>
            <a:r>
              <a:rPr lang="pt-BR" sz="1000" dirty="0">
                <a:solidFill>
                  <a:schemeClr val="bg1"/>
                </a:solidFill>
              </a:rPr>
              <a:t>, NJ, USA: Springer-</a:t>
            </a:r>
            <a:r>
              <a:rPr lang="pt-BR" sz="1000" dirty="0" err="1">
                <a:solidFill>
                  <a:schemeClr val="bg1"/>
                </a:solidFill>
              </a:rPr>
              <a:t>Verlag</a:t>
            </a:r>
            <a:r>
              <a:rPr lang="pt-BR" sz="1000" dirty="0">
                <a:solidFill>
                  <a:schemeClr val="bg1"/>
                </a:solidFill>
              </a:rPr>
              <a:t> New York, Inc., 2005.</a:t>
            </a:r>
          </a:p>
          <a:p>
            <a:r>
              <a:rPr lang="pt-BR" sz="1000" dirty="0">
                <a:solidFill>
                  <a:schemeClr val="bg1"/>
                </a:solidFill>
              </a:rPr>
              <a:t>H. </a:t>
            </a:r>
            <a:r>
              <a:rPr lang="pt-BR" sz="1000" dirty="0" err="1">
                <a:solidFill>
                  <a:schemeClr val="bg1"/>
                </a:solidFill>
              </a:rPr>
              <a:t>Chockler</a:t>
            </a:r>
            <a:r>
              <a:rPr lang="pt-BR" sz="1000" dirty="0">
                <a:solidFill>
                  <a:schemeClr val="bg1"/>
                </a:solidFill>
              </a:rPr>
              <a:t>, D. </a:t>
            </a:r>
            <a:r>
              <a:rPr lang="pt-BR" sz="1000" dirty="0" err="1">
                <a:solidFill>
                  <a:schemeClr val="bg1"/>
                </a:solidFill>
              </a:rPr>
              <a:t>Kroening</a:t>
            </a:r>
            <a:r>
              <a:rPr lang="pt-BR" sz="1000" dirty="0">
                <a:solidFill>
                  <a:schemeClr val="bg1"/>
                </a:solidFill>
              </a:rPr>
              <a:t>, L. Mariani, </a:t>
            </a:r>
            <a:r>
              <a:rPr lang="pt-BR" sz="1000" dirty="0" err="1">
                <a:solidFill>
                  <a:schemeClr val="bg1"/>
                </a:solidFill>
              </a:rPr>
              <a:t>and</a:t>
            </a:r>
            <a:r>
              <a:rPr lang="pt-BR" sz="1000" dirty="0">
                <a:solidFill>
                  <a:schemeClr val="bg1"/>
                </a:solidFill>
              </a:rPr>
              <a:t> N. </a:t>
            </a:r>
            <a:r>
              <a:rPr lang="pt-BR" sz="1000" dirty="0" err="1">
                <a:solidFill>
                  <a:schemeClr val="bg1"/>
                </a:solidFill>
              </a:rPr>
              <a:t>Sharygina</a:t>
            </a:r>
            <a:r>
              <a:rPr lang="pt-BR" sz="1000" dirty="0">
                <a:solidFill>
                  <a:schemeClr val="bg1"/>
                </a:solidFill>
              </a:rPr>
              <a:t>, Eds., </a:t>
            </a:r>
            <a:r>
              <a:rPr lang="pt-BR" sz="1000" dirty="0" err="1">
                <a:solidFill>
                  <a:schemeClr val="bg1"/>
                </a:solidFill>
              </a:rPr>
              <a:t>Validation</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Evolving</a:t>
            </a:r>
            <a:r>
              <a:rPr lang="pt-BR" sz="1000" dirty="0">
                <a:solidFill>
                  <a:schemeClr val="bg1"/>
                </a:solidFill>
              </a:rPr>
              <a:t> Software. </a:t>
            </a:r>
            <a:r>
              <a:rPr lang="pt-BR" sz="1000" dirty="0" err="1">
                <a:solidFill>
                  <a:schemeClr val="bg1"/>
                </a:solidFill>
              </a:rPr>
              <a:t>Cham</a:t>
            </a:r>
            <a:r>
              <a:rPr lang="pt-BR" sz="1000" dirty="0">
                <a:solidFill>
                  <a:schemeClr val="bg1"/>
                </a:solidFill>
              </a:rPr>
              <a:t>: Springer </a:t>
            </a:r>
            <a:r>
              <a:rPr lang="pt-BR" sz="1000" dirty="0" err="1">
                <a:solidFill>
                  <a:schemeClr val="bg1"/>
                </a:solidFill>
              </a:rPr>
              <a:t>International</a:t>
            </a:r>
            <a:r>
              <a:rPr lang="pt-BR" sz="1000" dirty="0">
                <a:solidFill>
                  <a:schemeClr val="bg1"/>
                </a:solidFill>
              </a:rPr>
              <a:t> </a:t>
            </a:r>
            <a:r>
              <a:rPr lang="pt-BR" sz="1000" dirty="0" err="1">
                <a:solidFill>
                  <a:schemeClr val="bg1"/>
                </a:solidFill>
              </a:rPr>
              <a:t>Publishing</a:t>
            </a:r>
            <a:r>
              <a:rPr lang="pt-BR" sz="1000" dirty="0">
                <a:solidFill>
                  <a:schemeClr val="bg1"/>
                </a:solidFill>
              </a:rPr>
              <a:t>, 2015.</a:t>
            </a:r>
          </a:p>
          <a:p>
            <a:r>
              <a:rPr lang="pt-BR" sz="1000" dirty="0">
                <a:solidFill>
                  <a:schemeClr val="bg1"/>
                </a:solidFill>
              </a:rPr>
              <a:t>M. S. </a:t>
            </a:r>
            <a:r>
              <a:rPr lang="pt-BR" sz="1000" dirty="0" err="1">
                <a:solidFill>
                  <a:schemeClr val="bg1"/>
                </a:solidFill>
              </a:rPr>
              <a:t>Deutsch</a:t>
            </a:r>
            <a:r>
              <a:rPr lang="pt-BR" sz="1000" dirty="0">
                <a:solidFill>
                  <a:schemeClr val="bg1"/>
                </a:solidFill>
              </a:rPr>
              <a:t>, ‘Tutorial Series 7 Software Project </a:t>
            </a:r>
            <a:r>
              <a:rPr lang="pt-BR" sz="1000" dirty="0" err="1">
                <a:solidFill>
                  <a:schemeClr val="bg1"/>
                </a:solidFill>
              </a:rPr>
              <a:t>Verification</a:t>
            </a:r>
            <a:r>
              <a:rPr lang="pt-BR" sz="1000" dirty="0">
                <a:solidFill>
                  <a:schemeClr val="bg1"/>
                </a:solidFill>
              </a:rPr>
              <a:t> </a:t>
            </a:r>
            <a:r>
              <a:rPr lang="pt-BR" sz="1000" dirty="0" err="1">
                <a:solidFill>
                  <a:schemeClr val="bg1"/>
                </a:solidFill>
              </a:rPr>
              <a:t>and</a:t>
            </a:r>
            <a:r>
              <a:rPr lang="pt-BR" sz="1000" dirty="0">
                <a:solidFill>
                  <a:schemeClr val="bg1"/>
                </a:solidFill>
              </a:rPr>
              <a:t> </a:t>
            </a:r>
            <a:r>
              <a:rPr lang="pt-BR" sz="1000" dirty="0" err="1">
                <a:solidFill>
                  <a:schemeClr val="bg1"/>
                </a:solidFill>
              </a:rPr>
              <a:t>Validation</a:t>
            </a:r>
            <a:r>
              <a:rPr lang="pt-BR" sz="1000" dirty="0">
                <a:solidFill>
                  <a:schemeClr val="bg1"/>
                </a:solidFill>
              </a:rPr>
              <a:t>’, Computer, vol. 14, no. 4, pp. 54–70, </a:t>
            </a:r>
            <a:r>
              <a:rPr lang="pt-BR" sz="1000" dirty="0" err="1">
                <a:solidFill>
                  <a:schemeClr val="bg1"/>
                </a:solidFill>
              </a:rPr>
              <a:t>Apr</a:t>
            </a:r>
            <a:r>
              <a:rPr lang="pt-BR" sz="1000" dirty="0">
                <a:solidFill>
                  <a:schemeClr val="bg1"/>
                </a:solidFill>
              </a:rPr>
              <a:t>. 1981</a:t>
            </a:r>
          </a:p>
        </p:txBody>
      </p:sp>
      <p:pic>
        <p:nvPicPr>
          <p:cNvPr id="85" name="Imagem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1335" y="2505632"/>
            <a:ext cx="830770" cy="830770"/>
          </a:xfrm>
          <a:prstGeom prst="rect">
            <a:avLst/>
          </a:prstGeom>
        </p:spPr>
      </p:pic>
      <p:pic>
        <p:nvPicPr>
          <p:cNvPr id="86" name="Imagem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7038" y="723126"/>
            <a:ext cx="879364" cy="879362"/>
          </a:xfrm>
          <a:prstGeom prst="rect">
            <a:avLst/>
          </a:prstGeom>
        </p:spPr>
      </p:pic>
      <p:pic>
        <p:nvPicPr>
          <p:cNvPr id="87" name="Imagem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92762" y="947358"/>
            <a:ext cx="662538" cy="662538"/>
          </a:xfrm>
          <a:prstGeom prst="rect">
            <a:avLst/>
          </a:prstGeom>
        </p:spPr>
      </p:pic>
      <p:pic>
        <p:nvPicPr>
          <p:cNvPr id="88" name="Imagem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85682" y="3857200"/>
            <a:ext cx="902076" cy="902076"/>
          </a:xfrm>
          <a:prstGeom prst="rect">
            <a:avLst/>
          </a:prstGeom>
        </p:spPr>
      </p:pic>
      <p:pic>
        <p:nvPicPr>
          <p:cNvPr id="89" name="Imagem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6359" y="3867037"/>
            <a:ext cx="855344" cy="855344"/>
          </a:xfrm>
          <a:prstGeom prst="rect">
            <a:avLst/>
          </a:prstGeom>
        </p:spPr>
      </p:pic>
      <p:pic>
        <p:nvPicPr>
          <p:cNvPr id="90" name="Imagem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85682" y="2422383"/>
            <a:ext cx="876698" cy="876698"/>
          </a:xfrm>
          <a:prstGeom prst="rect">
            <a:avLst/>
          </a:prstGeom>
        </p:spPr>
      </p:pic>
      <p:grpSp>
        <p:nvGrpSpPr>
          <p:cNvPr id="98" name="Grupo 97"/>
          <p:cNvGrpSpPr/>
          <p:nvPr/>
        </p:nvGrpSpPr>
        <p:grpSpPr>
          <a:xfrm>
            <a:off x="3952966" y="954775"/>
            <a:ext cx="6466689" cy="3842377"/>
            <a:chOff x="3030375" y="802319"/>
            <a:chExt cx="6466689" cy="3842377"/>
          </a:xfrm>
        </p:grpSpPr>
        <p:pic>
          <p:nvPicPr>
            <p:cNvPr id="96" name="Imagem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802319"/>
              <a:ext cx="783648" cy="783648"/>
            </a:xfrm>
            <a:prstGeom prst="rect">
              <a:avLst/>
            </a:prstGeom>
          </p:spPr>
        </p:pic>
        <p:pic>
          <p:nvPicPr>
            <p:cNvPr id="99" name="Imagem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5253" y="802319"/>
              <a:ext cx="783648" cy="783648"/>
            </a:xfrm>
            <a:prstGeom prst="rect">
              <a:avLst/>
            </a:prstGeom>
          </p:spPr>
        </p:pic>
        <p:pic>
          <p:nvPicPr>
            <p:cNvPr id="100" name="Imagem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802319"/>
              <a:ext cx="783648" cy="783648"/>
            </a:xfrm>
            <a:prstGeom prst="rect">
              <a:avLst/>
            </a:prstGeom>
          </p:spPr>
        </p:pic>
        <p:pic>
          <p:nvPicPr>
            <p:cNvPr id="101" name="Imagem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2478086"/>
              <a:ext cx="783648" cy="783648"/>
            </a:xfrm>
            <a:prstGeom prst="rect">
              <a:avLst/>
            </a:prstGeom>
          </p:spPr>
        </p:pic>
        <p:pic>
          <p:nvPicPr>
            <p:cNvPr id="102" name="Imagem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8349" y="2478086"/>
              <a:ext cx="783648" cy="783648"/>
            </a:xfrm>
            <a:prstGeom prst="rect">
              <a:avLst/>
            </a:prstGeom>
          </p:spPr>
        </p:pic>
        <p:pic>
          <p:nvPicPr>
            <p:cNvPr id="103" name="Imagem 10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2478086"/>
              <a:ext cx="783648" cy="783648"/>
            </a:xfrm>
            <a:prstGeom prst="rect">
              <a:avLst/>
            </a:prstGeom>
          </p:spPr>
        </p:pic>
        <p:pic>
          <p:nvPicPr>
            <p:cNvPr id="104" name="Imagem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5253" y="3861048"/>
              <a:ext cx="783648" cy="783648"/>
            </a:xfrm>
            <a:prstGeom prst="rect">
              <a:avLst/>
            </a:prstGeom>
          </p:spPr>
        </p:pic>
        <p:pic>
          <p:nvPicPr>
            <p:cNvPr id="105" name="Imagem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3861048"/>
              <a:ext cx="783648" cy="783648"/>
            </a:xfrm>
            <a:prstGeom prst="rect">
              <a:avLst/>
            </a:prstGeom>
          </p:spPr>
        </p:pic>
        <p:pic>
          <p:nvPicPr>
            <p:cNvPr id="106" name="Imagem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8349" y="3861048"/>
              <a:ext cx="783648" cy="783648"/>
            </a:xfrm>
            <a:prstGeom prst="rect">
              <a:avLst/>
            </a:prstGeom>
          </p:spPr>
        </p:pic>
        <p:pic>
          <p:nvPicPr>
            <p:cNvPr id="107" name="Imagem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3861048"/>
              <a:ext cx="783648" cy="783648"/>
            </a:xfrm>
            <a:prstGeom prst="rect">
              <a:avLst/>
            </a:prstGeom>
          </p:spPr>
        </p:pic>
      </p:grpSp>
      <p:sp>
        <p:nvSpPr>
          <p:cNvPr id="4" name="Espaço Reservado para Número de Slide 3"/>
          <p:cNvSpPr>
            <a:spLocks noGrp="1"/>
          </p:cNvSpPr>
          <p:nvPr>
            <p:ph type="sldNum" sz="quarter" idx="4"/>
          </p:nvPr>
        </p:nvSpPr>
        <p:spPr/>
        <p:txBody>
          <a:bodyPr/>
          <a:lstStyle/>
          <a:p>
            <a:fld id="{5EE7099E-8998-4851-915A-4F4831808297}" type="slidenum">
              <a:rPr lang="nl-NL" smtClean="0"/>
              <a:pPr/>
              <a:t>4</a:t>
            </a:fld>
            <a:endParaRPr lang="nl-NL"/>
          </a:p>
        </p:txBody>
      </p:sp>
      <p:sp>
        <p:nvSpPr>
          <p:cNvPr id="68" name="CaixaDeTexto 67"/>
          <p:cNvSpPr txBox="1"/>
          <p:nvPr/>
        </p:nvSpPr>
        <p:spPr>
          <a:xfrm>
            <a:off x="1451015" y="4694835"/>
            <a:ext cx="2058584" cy="311326"/>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Configuration 1</a:t>
            </a:r>
            <a:endParaRPr lang="pt-BR" sz="1400" noProof="0" dirty="0" err="1">
              <a:solidFill>
                <a:schemeClr val="bg2"/>
              </a:solidFill>
              <a:latin typeface="OCR A Extended" panose="02010509020102010303" pitchFamily="50" charset="0"/>
            </a:endParaRPr>
          </a:p>
        </p:txBody>
      </p:sp>
    </p:spTree>
    <p:extLst>
      <p:ext uri="{BB962C8B-B14F-4D97-AF65-F5344CB8AC3E}">
        <p14:creationId xmlns:p14="http://schemas.microsoft.com/office/powerpoint/2010/main" val="32915730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250"/>
                                        <p:tgtEl>
                                          <p:spTgt spid="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5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50"/>
                                        <p:tgtEl>
                                          <p:spTgt spid="8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750"/>
                            </p:stCondLst>
                            <p:childTnLst>
                              <p:par>
                                <p:cTn id="36" presetID="10" presetClass="entr" presetSubtype="0"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250"/>
                                        <p:tgtEl>
                                          <p:spTgt spid="18"/>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250"/>
                                        <p:tgtEl>
                                          <p:spTgt spid="46"/>
                                        </p:tgtEl>
                                      </p:cBhvr>
                                    </p:animEffect>
                                  </p:childTnLst>
                                </p:cTn>
                              </p:par>
                            </p:childTnLst>
                          </p:cTn>
                        </p:par>
                        <p:par>
                          <p:cTn id="43" fill="hold">
                            <p:stCondLst>
                              <p:cond delay="125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250"/>
                                        <p:tgtEl>
                                          <p:spTgt spid="23"/>
                                        </p:tgtEl>
                                      </p:cBhvr>
                                    </p:animEffect>
                                  </p:childTnLst>
                                </p:cTn>
                              </p:par>
                            </p:childTnLst>
                          </p:cTn>
                        </p:par>
                        <p:par>
                          <p:cTn id="51" fill="hold">
                            <p:stCondLst>
                              <p:cond delay="1750"/>
                            </p:stCondLst>
                            <p:childTnLst>
                              <p:par>
                                <p:cTn id="52" presetID="10" presetClass="entr" presetSubtype="0"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25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par>
                                <p:cTn id="63" presetID="10"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fade">
                                      <p:cBhvr>
                                        <p:cTn id="65" dur="5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86"/>
                                        </p:tgtEl>
                                      </p:cBhvr>
                                    </p:animEffect>
                                    <p:set>
                                      <p:cBhvr>
                                        <p:cTn id="73" dur="1" fill="hold">
                                          <p:stCondLst>
                                            <p:cond delay="499"/>
                                          </p:stCondLst>
                                        </p:cTn>
                                        <p:tgtEl>
                                          <p:spTgt spid="86"/>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88"/>
                                        </p:tgtEl>
                                      </p:cBhvr>
                                    </p:animEffect>
                                    <p:set>
                                      <p:cBhvr>
                                        <p:cTn id="76" dur="1" fill="hold">
                                          <p:stCondLst>
                                            <p:cond delay="499"/>
                                          </p:stCondLst>
                                        </p:cTn>
                                        <p:tgtEl>
                                          <p:spTgt spid="88"/>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nodeType="with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10" presetClass="entr" presetSubtype="0" fill="hold" nodeType="with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xit" presetSubtype="10" fill="hold" nodeType="clickEffect">
                                  <p:stCondLst>
                                    <p:cond delay="0"/>
                                  </p:stCondLst>
                                  <p:childTnLst>
                                    <p:animEffect transition="out" filter="randombar(horizontal)">
                                      <p:cBhvr>
                                        <p:cTn id="89" dur="500"/>
                                        <p:tgtEl>
                                          <p:spTgt spid="87"/>
                                        </p:tgtEl>
                                      </p:cBhvr>
                                    </p:animEffect>
                                    <p:set>
                                      <p:cBhvr>
                                        <p:cTn id="90" dur="1" fill="hold">
                                          <p:stCondLst>
                                            <p:cond delay="499"/>
                                          </p:stCondLst>
                                        </p:cTn>
                                        <p:tgtEl>
                                          <p:spTgt spid="87"/>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89"/>
                                        </p:tgtEl>
                                      </p:cBhvr>
                                    </p:animEffect>
                                    <p:set>
                                      <p:cBhvr>
                                        <p:cTn id="93" dur="1" fill="hold">
                                          <p:stCondLst>
                                            <p:cond delay="499"/>
                                          </p:stCondLst>
                                        </p:cTn>
                                        <p:tgtEl>
                                          <p:spTgt spid="89"/>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90"/>
                                        </p:tgtEl>
                                      </p:cBhvr>
                                    </p:animEffect>
                                    <p:set>
                                      <p:cBhvr>
                                        <p:cTn id="96" dur="1" fill="hold">
                                          <p:stCondLst>
                                            <p:cond delay="499"/>
                                          </p:stCondLst>
                                        </p:cTn>
                                        <p:tgtEl>
                                          <p:spTgt spid="90"/>
                                        </p:tgtEl>
                                        <p:attrNameLst>
                                          <p:attrName>style.visibility</p:attrName>
                                        </p:attrNameLst>
                                      </p:cBhvr>
                                      <p:to>
                                        <p:strVal val="hidden"/>
                                      </p:to>
                                    </p:set>
                                  </p:childTnLst>
                                </p:cTn>
                              </p:par>
                              <p:par>
                                <p:cTn id="97" presetID="26" presetClass="entr" presetSubtype="0" fill="hold" nodeType="withEffect">
                                  <p:stCondLst>
                                    <p:cond delay="0"/>
                                  </p:stCondLst>
                                  <p:childTnLst>
                                    <p:set>
                                      <p:cBhvr>
                                        <p:cTn id="98" dur="1" fill="hold">
                                          <p:stCondLst>
                                            <p:cond delay="0"/>
                                          </p:stCondLst>
                                        </p:cTn>
                                        <p:tgtEl>
                                          <p:spTgt spid="98"/>
                                        </p:tgtEl>
                                        <p:attrNameLst>
                                          <p:attrName>style.visibility</p:attrName>
                                        </p:attrNameLst>
                                      </p:cBhvr>
                                      <p:to>
                                        <p:strVal val="visible"/>
                                      </p:to>
                                    </p:set>
                                    <p:animEffect transition="in" filter="wipe(down)">
                                      <p:cBhvr>
                                        <p:cTn id="99" dur="580">
                                          <p:stCondLst>
                                            <p:cond delay="0"/>
                                          </p:stCondLst>
                                        </p:cTn>
                                        <p:tgtEl>
                                          <p:spTgt spid="98"/>
                                        </p:tgtEl>
                                      </p:cBhvr>
                                    </p:animEffect>
                                    <p:anim calcmode="lin" valueType="num">
                                      <p:cBhvr>
                                        <p:cTn id="100" dur="1822" tmFilter="0,0; 0.14,0.36; 0.43,0.73; 0.71,0.91; 1.0,1.0">
                                          <p:stCondLst>
                                            <p:cond delay="0"/>
                                          </p:stCondLst>
                                        </p:cTn>
                                        <p:tgtEl>
                                          <p:spTgt spid="98"/>
                                        </p:tgtEl>
                                        <p:attrNameLst>
                                          <p:attrName>ppt_x</p:attrName>
                                        </p:attrNameLst>
                                      </p:cBhvr>
                                      <p:tavLst>
                                        <p:tav tm="0">
                                          <p:val>
                                            <p:strVal val="#ppt_x-0.25"/>
                                          </p:val>
                                        </p:tav>
                                        <p:tav tm="100000">
                                          <p:val>
                                            <p:strVal val="#ppt_x"/>
                                          </p:val>
                                        </p:tav>
                                      </p:tavLst>
                                    </p:anim>
                                    <p:anim calcmode="lin" valueType="num">
                                      <p:cBhvr>
                                        <p:cTn id="101" dur="664" tmFilter="0.0,0.0; 0.25,0.07; 0.50,0.2; 0.75,0.467; 1.0,1.0">
                                          <p:stCondLst>
                                            <p:cond delay="0"/>
                                          </p:stCondLst>
                                        </p:cTn>
                                        <p:tgtEl>
                                          <p:spTgt spid="98"/>
                                        </p:tgtEl>
                                        <p:attrNameLst>
                                          <p:attrName>ppt_y</p:attrName>
                                        </p:attrNameLst>
                                      </p:cBhvr>
                                      <p:tavLst>
                                        <p:tav tm="0" fmla="#ppt_y-sin(pi*$)/3">
                                          <p:val>
                                            <p:fltVal val="0.5"/>
                                          </p:val>
                                        </p:tav>
                                        <p:tav tm="100000">
                                          <p:val>
                                            <p:fltVal val="1"/>
                                          </p:val>
                                        </p:tav>
                                      </p:tavLst>
                                    </p:anim>
                                    <p:anim calcmode="lin" valueType="num">
                                      <p:cBhvr>
                                        <p:cTn id="102" dur="664" tmFilter="0, 0; 0.125,0.2665; 0.25,0.4; 0.375,0.465; 0.5,0.5;  0.625,0.535; 0.75,0.6; 0.875,0.7335; 1,1">
                                          <p:stCondLst>
                                            <p:cond delay="664"/>
                                          </p:stCondLst>
                                        </p:cTn>
                                        <p:tgtEl>
                                          <p:spTgt spid="98"/>
                                        </p:tgtEl>
                                        <p:attrNameLst>
                                          <p:attrName>ppt_y</p:attrName>
                                        </p:attrNameLst>
                                      </p:cBhvr>
                                      <p:tavLst>
                                        <p:tav tm="0" fmla="#ppt_y-sin(pi*$)/9">
                                          <p:val>
                                            <p:fltVal val="0"/>
                                          </p:val>
                                        </p:tav>
                                        <p:tav tm="100000">
                                          <p:val>
                                            <p:fltVal val="1"/>
                                          </p:val>
                                        </p:tav>
                                      </p:tavLst>
                                    </p:anim>
                                    <p:anim calcmode="lin" valueType="num">
                                      <p:cBhvr>
                                        <p:cTn id="103" dur="332" tmFilter="0, 0; 0.125,0.2665; 0.25,0.4; 0.375,0.465; 0.5,0.5;  0.625,0.535; 0.75,0.6; 0.875,0.7335; 1,1">
                                          <p:stCondLst>
                                            <p:cond delay="1324"/>
                                          </p:stCondLst>
                                        </p:cTn>
                                        <p:tgtEl>
                                          <p:spTgt spid="98"/>
                                        </p:tgtEl>
                                        <p:attrNameLst>
                                          <p:attrName>ppt_y</p:attrName>
                                        </p:attrNameLst>
                                      </p:cBhvr>
                                      <p:tavLst>
                                        <p:tav tm="0" fmla="#ppt_y-sin(pi*$)/27">
                                          <p:val>
                                            <p:fltVal val="0"/>
                                          </p:val>
                                        </p:tav>
                                        <p:tav tm="100000">
                                          <p:val>
                                            <p:fltVal val="1"/>
                                          </p:val>
                                        </p:tav>
                                      </p:tavLst>
                                    </p:anim>
                                    <p:anim calcmode="lin" valueType="num">
                                      <p:cBhvr>
                                        <p:cTn id="104" dur="164" tmFilter="0, 0; 0.125,0.2665; 0.25,0.4; 0.375,0.465; 0.5,0.5;  0.625,0.535; 0.75,0.6; 0.875,0.7335; 1,1">
                                          <p:stCondLst>
                                            <p:cond delay="1656"/>
                                          </p:stCondLst>
                                        </p:cTn>
                                        <p:tgtEl>
                                          <p:spTgt spid="98"/>
                                        </p:tgtEl>
                                        <p:attrNameLst>
                                          <p:attrName>ppt_y</p:attrName>
                                        </p:attrNameLst>
                                      </p:cBhvr>
                                      <p:tavLst>
                                        <p:tav tm="0" fmla="#ppt_y-sin(pi*$)/81">
                                          <p:val>
                                            <p:fltVal val="0"/>
                                          </p:val>
                                        </p:tav>
                                        <p:tav tm="100000">
                                          <p:val>
                                            <p:fltVal val="1"/>
                                          </p:val>
                                        </p:tav>
                                      </p:tavLst>
                                    </p:anim>
                                    <p:animScale>
                                      <p:cBhvr>
                                        <p:cTn id="105" dur="26">
                                          <p:stCondLst>
                                            <p:cond delay="650"/>
                                          </p:stCondLst>
                                        </p:cTn>
                                        <p:tgtEl>
                                          <p:spTgt spid="98"/>
                                        </p:tgtEl>
                                      </p:cBhvr>
                                      <p:to x="100000" y="60000"/>
                                    </p:animScale>
                                    <p:animScale>
                                      <p:cBhvr>
                                        <p:cTn id="106" dur="166" decel="50000">
                                          <p:stCondLst>
                                            <p:cond delay="676"/>
                                          </p:stCondLst>
                                        </p:cTn>
                                        <p:tgtEl>
                                          <p:spTgt spid="98"/>
                                        </p:tgtEl>
                                      </p:cBhvr>
                                      <p:to x="100000" y="100000"/>
                                    </p:animScale>
                                    <p:animScale>
                                      <p:cBhvr>
                                        <p:cTn id="107" dur="26">
                                          <p:stCondLst>
                                            <p:cond delay="1312"/>
                                          </p:stCondLst>
                                        </p:cTn>
                                        <p:tgtEl>
                                          <p:spTgt spid="98"/>
                                        </p:tgtEl>
                                      </p:cBhvr>
                                      <p:to x="100000" y="80000"/>
                                    </p:animScale>
                                    <p:animScale>
                                      <p:cBhvr>
                                        <p:cTn id="108" dur="166" decel="50000">
                                          <p:stCondLst>
                                            <p:cond delay="1338"/>
                                          </p:stCondLst>
                                        </p:cTn>
                                        <p:tgtEl>
                                          <p:spTgt spid="98"/>
                                        </p:tgtEl>
                                      </p:cBhvr>
                                      <p:to x="100000" y="100000"/>
                                    </p:animScale>
                                    <p:animScale>
                                      <p:cBhvr>
                                        <p:cTn id="109" dur="26">
                                          <p:stCondLst>
                                            <p:cond delay="1642"/>
                                          </p:stCondLst>
                                        </p:cTn>
                                        <p:tgtEl>
                                          <p:spTgt spid="98"/>
                                        </p:tgtEl>
                                      </p:cBhvr>
                                      <p:to x="100000" y="90000"/>
                                    </p:animScale>
                                    <p:animScale>
                                      <p:cBhvr>
                                        <p:cTn id="110" dur="166" decel="50000">
                                          <p:stCondLst>
                                            <p:cond delay="1668"/>
                                          </p:stCondLst>
                                        </p:cTn>
                                        <p:tgtEl>
                                          <p:spTgt spid="98"/>
                                        </p:tgtEl>
                                      </p:cBhvr>
                                      <p:to x="100000" y="100000"/>
                                    </p:animScale>
                                    <p:animScale>
                                      <p:cBhvr>
                                        <p:cTn id="111" dur="26">
                                          <p:stCondLst>
                                            <p:cond delay="1808"/>
                                          </p:stCondLst>
                                        </p:cTn>
                                        <p:tgtEl>
                                          <p:spTgt spid="98"/>
                                        </p:tgtEl>
                                      </p:cBhvr>
                                      <p:to x="100000" y="95000"/>
                                    </p:animScale>
                                    <p:animScale>
                                      <p:cBhvr>
                                        <p:cTn id="112" dur="166" decel="50000">
                                          <p:stCondLst>
                                            <p:cond delay="1834"/>
                                          </p:stCondLst>
                                        </p:cTn>
                                        <p:tgtEl>
                                          <p:spTgt spid="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6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Contribution</a:t>
            </a:r>
            <a:r>
              <a:rPr lang="en-US" sz="2000" dirty="0"/>
              <a:t> (Learning from Difference)</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40</a:t>
            </a:fld>
            <a:endParaRPr lang="nl-NL"/>
          </a:p>
        </p:txBody>
      </p:sp>
      <p:sp>
        <p:nvSpPr>
          <p:cNvPr id="10" name="CaixaDeTexto 9"/>
          <p:cNvSpPr txBox="1"/>
          <p:nvPr/>
        </p:nvSpPr>
        <p:spPr>
          <a:xfrm>
            <a:off x="1922711" y="5589240"/>
            <a:ext cx="8352928" cy="648072"/>
          </a:xfrm>
          <a:prstGeom prst="rect">
            <a:avLst/>
          </a:prstGeom>
          <a:noFill/>
        </p:spPr>
        <p:txBody>
          <a:bodyPr wrap="square" lIns="108000" tIns="108000" rIns="108000" bIns="108000" rtlCol="0" anchor="ctr">
            <a:noAutofit/>
          </a:bodyPr>
          <a:lstStyle/>
          <a:p>
            <a:pPr algn="ctr"/>
            <a:r>
              <a:rPr lang="en-US" dirty="0"/>
              <a:t>The FFSM Difference (FFSM</a:t>
            </a:r>
            <a:r>
              <a:rPr lang="en-US" baseline="-25000" dirty="0"/>
              <a:t> Diff</a:t>
            </a:r>
            <a:r>
              <a:rPr lang="en-US" dirty="0"/>
              <a:t>) algorithm for </a:t>
            </a:r>
            <a:r>
              <a:rPr lang="en-US" b="1" dirty="0"/>
              <a:t>learning succinct family models</a:t>
            </a:r>
            <a:r>
              <a:rPr lang="en-US" dirty="0"/>
              <a:t> from individual product specifications of </a:t>
            </a:r>
            <a:r>
              <a:rPr lang="en-US" b="1" dirty="0"/>
              <a:t>software product lines</a:t>
            </a:r>
            <a:endParaRPr lang="pt-BR" b="1" i="1" noProof="0" dirty="0" err="1">
              <a:solidFill>
                <a:schemeClr val="bg2"/>
              </a:solidFill>
              <a:latin typeface="+mj-lt"/>
            </a:endParaRPr>
          </a:p>
        </p:txBody>
      </p:sp>
      <p:pic>
        <p:nvPicPr>
          <p:cNvPr id="9" name="Imagem 8"/>
          <p:cNvPicPr>
            <a:picLocks noChangeAspect="1"/>
          </p:cNvPicPr>
          <p:nvPr/>
        </p:nvPicPr>
        <p:blipFill rotWithShape="1">
          <a:blip r:embed="rId3">
            <a:extLst>
              <a:ext uri="{28A0092B-C50C-407E-A947-70E740481C1C}">
                <a14:useLocalDpi xmlns:a14="http://schemas.microsoft.com/office/drawing/2010/main" val="0"/>
              </a:ext>
            </a:extLst>
          </a:blip>
          <a:srcRect l="12401" t="18500" r="10434" b="27950"/>
          <a:stretch/>
        </p:blipFill>
        <p:spPr>
          <a:xfrm>
            <a:off x="890574" y="1569343"/>
            <a:ext cx="9409088" cy="3672408"/>
          </a:xfrm>
          <a:prstGeom prst="rect">
            <a:avLst/>
          </a:prstGeom>
        </p:spPr>
      </p:pic>
      <p:sp>
        <p:nvSpPr>
          <p:cNvPr id="6" name="Retângulo 5"/>
          <p:cNvSpPr/>
          <p:nvPr/>
        </p:nvSpPr>
        <p:spPr>
          <a:xfrm>
            <a:off x="8095957" y="5671407"/>
            <a:ext cx="1008185" cy="24718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grpSp>
        <p:nvGrpSpPr>
          <p:cNvPr id="12" name="Grupo 11"/>
          <p:cNvGrpSpPr/>
          <p:nvPr/>
        </p:nvGrpSpPr>
        <p:grpSpPr>
          <a:xfrm>
            <a:off x="770583" y="2348879"/>
            <a:ext cx="7447330" cy="1625244"/>
            <a:chOff x="1274639" y="2348879"/>
            <a:chExt cx="7447330" cy="1625244"/>
          </a:xfrm>
          <a:solidFill>
            <a:schemeClr val="bg1"/>
          </a:solidFill>
        </p:grpSpPr>
        <p:sp>
          <p:nvSpPr>
            <p:cNvPr id="7" name="Retângulo 6"/>
            <p:cNvSpPr/>
            <p:nvPr/>
          </p:nvSpPr>
          <p:spPr>
            <a:xfrm>
              <a:off x="1274639" y="2348880"/>
              <a:ext cx="1562346"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7597350" y="2348879"/>
              <a:ext cx="1124619"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Seta para a direita 7"/>
          <p:cNvSpPr/>
          <p:nvPr/>
        </p:nvSpPr>
        <p:spPr>
          <a:xfrm>
            <a:off x="9678051" y="3096773"/>
            <a:ext cx="525580" cy="3087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pic>
        <p:nvPicPr>
          <p:cNvPr id="13" name="Imagem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5639" y="2606078"/>
            <a:ext cx="1290164" cy="1290164"/>
          </a:xfrm>
          <a:prstGeom prst="rect">
            <a:avLst/>
          </a:prstGeom>
        </p:spPr>
      </p:pic>
      <p:pic>
        <p:nvPicPr>
          <p:cNvPr id="4" name="Imagem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63334" y="2085713"/>
            <a:ext cx="804938" cy="804938"/>
          </a:xfrm>
          <a:prstGeom prst="rect">
            <a:avLst/>
          </a:prstGeom>
        </p:spPr>
      </p:pic>
    </p:spTree>
    <p:extLst>
      <p:ext uri="{BB962C8B-B14F-4D97-AF65-F5344CB8AC3E}">
        <p14:creationId xmlns:p14="http://schemas.microsoft.com/office/powerpoint/2010/main" val="7552478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4" presetClass="exit" presetSubtype="10" fill="hold" nodeType="afterEffect">
                                  <p:stCondLst>
                                    <p:cond delay="0"/>
                                  </p:stCondLst>
                                  <p:childTnLst>
                                    <p:animEffect transition="out" filter="randombar(horizontal)">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667" y="1268760"/>
            <a:ext cx="9145016" cy="3577988"/>
          </a:xfrm>
          <a:prstGeom prst="rect">
            <a:avLst/>
          </a:prstGeom>
        </p:spPr>
      </p:pic>
      <p:sp>
        <p:nvSpPr>
          <p:cNvPr id="2" name="Título 1"/>
          <p:cNvSpPr>
            <a:spLocks noGrp="1"/>
          </p:cNvSpPr>
          <p:nvPr>
            <p:ph type="title"/>
          </p:nvPr>
        </p:nvSpPr>
        <p:spPr/>
        <p:txBody>
          <a:bodyPr/>
          <a:lstStyle/>
          <a:p>
            <a:r>
              <a:rPr lang="en-US" noProof="0" dirty="0"/>
              <a:t>Featured Finite State Machines (FFSM)</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41</a:t>
            </a:fld>
            <a:endParaRPr lang="nl-NL"/>
          </a:p>
        </p:txBody>
      </p:sp>
      <p:grpSp>
        <p:nvGrpSpPr>
          <p:cNvPr id="10" name="Grupo 9"/>
          <p:cNvGrpSpPr/>
          <p:nvPr/>
        </p:nvGrpSpPr>
        <p:grpSpPr>
          <a:xfrm>
            <a:off x="799737" y="1412776"/>
            <a:ext cx="10598874" cy="3453357"/>
            <a:chOff x="105540" y="1868241"/>
            <a:chExt cx="10598874" cy="3453357"/>
          </a:xfrm>
        </p:grpSpPr>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470" y="3795206"/>
              <a:ext cx="4573462" cy="1526392"/>
            </a:xfrm>
            <a:prstGeom prst="rect">
              <a:avLst/>
            </a:prstGeom>
          </p:spPr>
        </p:pic>
        <p:pic>
          <p:nvPicPr>
            <p:cNvPr id="12" name="Image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0" y="2268814"/>
              <a:ext cx="4030082" cy="1526392"/>
            </a:xfrm>
            <a:prstGeom prst="rect">
              <a:avLst/>
            </a:prstGeom>
          </p:spPr>
        </p:pic>
        <p:pic>
          <p:nvPicPr>
            <p:cNvPr id="20" name="Imagem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553" y="1868241"/>
              <a:ext cx="5842861" cy="1478313"/>
            </a:xfrm>
            <a:prstGeom prst="rect">
              <a:avLst/>
            </a:prstGeom>
          </p:spPr>
        </p:pic>
      </p:grpSp>
      <p:sp>
        <p:nvSpPr>
          <p:cNvPr id="14" name="CaixaDeTexto 13"/>
          <p:cNvSpPr txBox="1"/>
          <p:nvPr/>
        </p:nvSpPr>
        <p:spPr>
          <a:xfrm>
            <a:off x="626567" y="5383597"/>
            <a:ext cx="10945216" cy="853715"/>
          </a:xfrm>
          <a:prstGeom prst="rect">
            <a:avLst/>
          </a:prstGeom>
          <a:noFill/>
        </p:spPr>
        <p:txBody>
          <a:bodyPr wrap="square" lIns="108000" tIns="108000" rIns="108000" bIns="108000" rtlCol="0" anchor="ctr">
            <a:noAutofit/>
          </a:bodyPr>
          <a:lstStyle/>
          <a:p>
            <a:pPr algn="ctr"/>
            <a:r>
              <a:rPr lang="en-US" dirty="0"/>
              <a:t>An FFSM is a family-based representation of a product-line that unifies product-specific Mealy machines and captures the functionality of features and their interactions in terms of conditional states/transitions</a:t>
            </a:r>
          </a:p>
          <a:p>
            <a:pPr algn="ctr"/>
            <a:r>
              <a:rPr lang="en-US" dirty="0"/>
              <a:t> </a:t>
            </a:r>
            <a:endParaRPr lang="pt-BR" i="1" noProof="0" dirty="0" err="1">
              <a:solidFill>
                <a:schemeClr val="bg2"/>
              </a:solidFill>
              <a:latin typeface="+mj-lt"/>
            </a:endParaRPr>
          </a:p>
        </p:txBody>
      </p:sp>
      <p:sp>
        <p:nvSpPr>
          <p:cNvPr id="15" name="Retângulo 14"/>
          <p:cNvSpPr/>
          <p:nvPr/>
        </p:nvSpPr>
        <p:spPr>
          <a:xfrm>
            <a:off x="0" y="6607225"/>
            <a:ext cx="12198350" cy="246221"/>
          </a:xfrm>
          <a:prstGeom prst="rect">
            <a:avLst/>
          </a:prstGeom>
          <a:noFill/>
        </p:spPr>
        <p:txBody>
          <a:bodyPr wrap="square" anchor="b">
            <a:spAutoFit/>
          </a:bodyPr>
          <a:lstStyle/>
          <a:p>
            <a:r>
              <a:rPr lang="pt-BR" sz="1000" dirty="0">
                <a:solidFill>
                  <a:schemeClr val="bg1"/>
                </a:solidFill>
              </a:rPr>
              <a:t>V. </a:t>
            </a:r>
            <a:r>
              <a:rPr lang="pt-BR" sz="1000" dirty="0" err="1">
                <a:solidFill>
                  <a:schemeClr val="bg1"/>
                </a:solidFill>
              </a:rPr>
              <a:t>Hafemann</a:t>
            </a:r>
            <a:r>
              <a:rPr lang="pt-BR" sz="1000" dirty="0">
                <a:solidFill>
                  <a:schemeClr val="bg1"/>
                </a:solidFill>
              </a:rPr>
              <a:t> </a:t>
            </a:r>
            <a:r>
              <a:rPr lang="pt-BR" sz="1000" dirty="0" err="1">
                <a:solidFill>
                  <a:schemeClr val="bg1"/>
                </a:solidFill>
              </a:rPr>
              <a:t>Fragal</a:t>
            </a:r>
            <a:r>
              <a:rPr lang="pt-BR" sz="1000" dirty="0">
                <a:solidFill>
                  <a:schemeClr val="bg1"/>
                </a:solidFill>
              </a:rPr>
              <a:t>, A. </a:t>
            </a:r>
            <a:r>
              <a:rPr lang="pt-BR" sz="1000" dirty="0" err="1">
                <a:solidFill>
                  <a:schemeClr val="bg1"/>
                </a:solidFill>
              </a:rPr>
              <a:t>Simao</a:t>
            </a:r>
            <a:r>
              <a:rPr lang="pt-BR" sz="1000" dirty="0">
                <a:solidFill>
                  <a:schemeClr val="bg1"/>
                </a:solidFill>
              </a:rPr>
              <a:t>, </a:t>
            </a:r>
            <a:r>
              <a:rPr lang="pt-BR" sz="1000" dirty="0" err="1">
                <a:solidFill>
                  <a:schemeClr val="bg1"/>
                </a:solidFill>
              </a:rPr>
              <a:t>and</a:t>
            </a:r>
            <a:r>
              <a:rPr lang="pt-BR" sz="1000" dirty="0">
                <a:solidFill>
                  <a:schemeClr val="bg1"/>
                </a:solidFill>
              </a:rPr>
              <a:t> M. R. </a:t>
            </a:r>
            <a:r>
              <a:rPr lang="pt-BR" sz="1000" dirty="0" err="1">
                <a:solidFill>
                  <a:schemeClr val="bg1"/>
                </a:solidFill>
              </a:rPr>
              <a:t>Mousavi</a:t>
            </a:r>
            <a:r>
              <a:rPr lang="pt-BR" sz="1000" dirty="0">
                <a:solidFill>
                  <a:schemeClr val="bg1"/>
                </a:solidFill>
              </a:rPr>
              <a:t>, ‘</a:t>
            </a:r>
            <a:r>
              <a:rPr lang="pt-BR" sz="1000" dirty="0" err="1">
                <a:solidFill>
                  <a:schemeClr val="bg1"/>
                </a:solidFill>
              </a:rPr>
              <a:t>Validated</a:t>
            </a:r>
            <a:r>
              <a:rPr lang="pt-BR" sz="1000" dirty="0">
                <a:solidFill>
                  <a:schemeClr val="bg1"/>
                </a:solidFill>
              </a:rPr>
              <a:t> Test </a:t>
            </a:r>
            <a:r>
              <a:rPr lang="pt-BR" sz="1000" dirty="0" err="1">
                <a:solidFill>
                  <a:schemeClr val="bg1"/>
                </a:solidFill>
              </a:rPr>
              <a:t>Models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t>
            </a:r>
            <a:r>
              <a:rPr lang="pt-BR" sz="1000" dirty="0" err="1">
                <a:solidFill>
                  <a:schemeClr val="bg1"/>
                </a:solidFill>
              </a:rPr>
              <a:t>Featured</a:t>
            </a:r>
            <a:r>
              <a:rPr lang="pt-BR" sz="1000" dirty="0">
                <a:solidFill>
                  <a:schemeClr val="bg1"/>
                </a:solidFill>
              </a:rPr>
              <a:t> </a:t>
            </a:r>
            <a:r>
              <a:rPr lang="pt-BR" sz="1000" dirty="0" err="1">
                <a:solidFill>
                  <a:schemeClr val="bg1"/>
                </a:solidFill>
              </a:rPr>
              <a:t>Finite</a:t>
            </a:r>
            <a:r>
              <a:rPr lang="pt-BR" sz="1000" dirty="0">
                <a:solidFill>
                  <a:schemeClr val="bg1"/>
                </a:solidFill>
              </a:rPr>
              <a:t> </a:t>
            </a:r>
            <a:r>
              <a:rPr lang="pt-BR" sz="1000" dirty="0" err="1">
                <a:solidFill>
                  <a:schemeClr val="bg1"/>
                </a:solidFill>
              </a:rPr>
              <a:t>State</a:t>
            </a:r>
            <a:r>
              <a:rPr lang="pt-BR" sz="1000" dirty="0">
                <a:solidFill>
                  <a:schemeClr val="bg1"/>
                </a:solidFill>
              </a:rPr>
              <a:t> </a:t>
            </a:r>
            <a:r>
              <a:rPr lang="pt-BR" sz="1000" dirty="0" err="1">
                <a:solidFill>
                  <a:schemeClr val="bg1"/>
                </a:solidFill>
              </a:rPr>
              <a:t>Machines</a:t>
            </a:r>
            <a:r>
              <a:rPr lang="pt-BR" sz="1000" dirty="0">
                <a:solidFill>
                  <a:schemeClr val="bg1"/>
                </a:solidFill>
              </a:rPr>
              <a:t>’, in `FACS 2016.</a:t>
            </a:r>
          </a:p>
        </p:txBody>
      </p:sp>
      <p:sp>
        <p:nvSpPr>
          <p:cNvPr id="17" name="Retângulo 16"/>
          <p:cNvSpPr/>
          <p:nvPr/>
        </p:nvSpPr>
        <p:spPr>
          <a:xfrm>
            <a:off x="9325278" y="2769552"/>
            <a:ext cx="1326650" cy="435804"/>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8" name="Retângulo 17"/>
          <p:cNvSpPr/>
          <p:nvPr/>
        </p:nvSpPr>
        <p:spPr>
          <a:xfrm>
            <a:off x="9640529" y="3645103"/>
            <a:ext cx="988540" cy="35996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Tree>
    <p:extLst>
      <p:ext uri="{BB962C8B-B14F-4D97-AF65-F5344CB8AC3E}">
        <p14:creationId xmlns:p14="http://schemas.microsoft.com/office/powerpoint/2010/main" val="19282838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FFSM</a:t>
            </a:r>
            <a:r>
              <a:rPr lang="en-US" dirty="0"/>
              <a:t> Difference (FFSM</a:t>
            </a:r>
            <a:r>
              <a:rPr lang="en-US" baseline="-25000" dirty="0"/>
              <a:t> Diff</a:t>
            </a:r>
            <a:r>
              <a:rPr lang="en-US" dirty="0"/>
              <a:t>)</a:t>
            </a:r>
            <a:endParaRPr lang="en-US" noProof="0" dirty="0"/>
          </a:p>
        </p:txBody>
      </p:sp>
      <p:sp>
        <p:nvSpPr>
          <p:cNvPr id="14" name="CaixaDeTexto 13"/>
          <p:cNvSpPr txBox="1"/>
          <p:nvPr/>
        </p:nvSpPr>
        <p:spPr>
          <a:xfrm>
            <a:off x="404664" y="5589240"/>
            <a:ext cx="11389022" cy="648072"/>
          </a:xfrm>
          <a:prstGeom prst="rect">
            <a:avLst/>
          </a:prstGeom>
          <a:noFill/>
        </p:spPr>
        <p:txBody>
          <a:bodyPr wrap="square" lIns="108000" tIns="108000" rIns="108000" bIns="108000" rtlCol="0" anchor="ctr">
            <a:noAutofit/>
          </a:bodyPr>
          <a:lstStyle/>
          <a:p>
            <a:pPr algn="ctr"/>
            <a:r>
              <a:rPr lang="en-US" dirty="0"/>
              <a:t>The FFSM</a:t>
            </a:r>
            <a:r>
              <a:rPr lang="en-US" baseline="-25000" dirty="0"/>
              <a:t> Diff </a:t>
            </a:r>
            <a:r>
              <a:rPr lang="en-US" dirty="0"/>
              <a:t> can learn FFSMs from a product models by employing state-based model comparison and express product-specific behaviors with feature constraints using feature model analysis</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653" y="1149946"/>
            <a:ext cx="9361042" cy="3861430"/>
          </a:xfrm>
          <a:prstGeom prst="rect">
            <a:avLst/>
          </a:prstGeom>
        </p:spPr>
      </p:pic>
      <p:sp>
        <p:nvSpPr>
          <p:cNvPr id="13" name="Retângulo 12"/>
          <p:cNvSpPr/>
          <p:nvPr/>
        </p:nvSpPr>
        <p:spPr>
          <a:xfrm>
            <a:off x="2680074" y="5666093"/>
            <a:ext cx="1368153" cy="247183"/>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5" name="Retângulo 14"/>
          <p:cNvSpPr/>
          <p:nvPr/>
        </p:nvSpPr>
        <p:spPr>
          <a:xfrm>
            <a:off x="6675239" y="5666093"/>
            <a:ext cx="4260985" cy="247183"/>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7" name="Retângulo 16"/>
          <p:cNvSpPr/>
          <p:nvPr/>
        </p:nvSpPr>
        <p:spPr>
          <a:xfrm>
            <a:off x="1634679" y="5950573"/>
            <a:ext cx="3507623" cy="247183"/>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8" name="Retângulo 17"/>
          <p:cNvSpPr/>
          <p:nvPr/>
        </p:nvSpPr>
        <p:spPr>
          <a:xfrm>
            <a:off x="8238645" y="5950573"/>
            <a:ext cx="2304257" cy="247183"/>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0" name="Retângulo 9"/>
          <p:cNvSpPr/>
          <p:nvPr/>
        </p:nvSpPr>
        <p:spPr>
          <a:xfrm>
            <a:off x="0" y="6345615"/>
            <a:ext cx="12198350" cy="507831"/>
          </a:xfrm>
          <a:prstGeom prst="rect">
            <a:avLst/>
          </a:prstGeom>
          <a:solidFill>
            <a:srgbClr val="1094AB"/>
          </a:solidFill>
        </p:spPr>
        <p:txBody>
          <a:bodyPr wrap="square" anchor="b">
            <a:spAutoFit/>
          </a:bodyPr>
          <a:lstStyle/>
          <a:p>
            <a:r>
              <a:rPr lang="pt-BR" sz="900" dirty="0">
                <a:solidFill>
                  <a:schemeClr val="bg1"/>
                </a:solidFill>
              </a:rPr>
              <a:t>V. </a:t>
            </a:r>
            <a:r>
              <a:rPr lang="pt-BR" sz="900" dirty="0" err="1">
                <a:solidFill>
                  <a:schemeClr val="bg1"/>
                </a:solidFill>
              </a:rPr>
              <a:t>Hafemann</a:t>
            </a:r>
            <a:r>
              <a:rPr lang="pt-BR" sz="900" dirty="0">
                <a:solidFill>
                  <a:schemeClr val="bg1"/>
                </a:solidFill>
              </a:rPr>
              <a:t> </a:t>
            </a:r>
            <a:r>
              <a:rPr lang="pt-BR" sz="900" dirty="0" err="1">
                <a:solidFill>
                  <a:schemeClr val="bg1"/>
                </a:solidFill>
              </a:rPr>
              <a:t>Fragal</a:t>
            </a:r>
            <a:r>
              <a:rPr lang="pt-BR" sz="900" dirty="0">
                <a:solidFill>
                  <a:schemeClr val="bg1"/>
                </a:solidFill>
              </a:rPr>
              <a:t>, A. </a:t>
            </a:r>
            <a:r>
              <a:rPr lang="pt-BR" sz="900" dirty="0" err="1">
                <a:solidFill>
                  <a:schemeClr val="bg1"/>
                </a:solidFill>
              </a:rPr>
              <a:t>Simao</a:t>
            </a:r>
            <a:r>
              <a:rPr lang="pt-BR" sz="900" dirty="0">
                <a:solidFill>
                  <a:schemeClr val="bg1"/>
                </a:solidFill>
              </a:rPr>
              <a:t>, </a:t>
            </a:r>
            <a:r>
              <a:rPr lang="pt-BR" sz="900" dirty="0" err="1">
                <a:solidFill>
                  <a:schemeClr val="bg1"/>
                </a:solidFill>
              </a:rPr>
              <a:t>and</a:t>
            </a:r>
            <a:r>
              <a:rPr lang="pt-BR" sz="900" dirty="0">
                <a:solidFill>
                  <a:schemeClr val="bg1"/>
                </a:solidFill>
              </a:rPr>
              <a:t> M. R. </a:t>
            </a:r>
            <a:r>
              <a:rPr lang="pt-BR" sz="900" dirty="0" err="1">
                <a:solidFill>
                  <a:schemeClr val="bg1"/>
                </a:solidFill>
              </a:rPr>
              <a:t>Mousavi</a:t>
            </a:r>
            <a:r>
              <a:rPr lang="pt-BR" sz="900" dirty="0">
                <a:solidFill>
                  <a:schemeClr val="bg1"/>
                </a:solidFill>
              </a:rPr>
              <a:t>, ‘</a:t>
            </a:r>
            <a:r>
              <a:rPr lang="pt-BR" sz="900" dirty="0" err="1">
                <a:solidFill>
                  <a:schemeClr val="bg1"/>
                </a:solidFill>
              </a:rPr>
              <a:t>Validated</a:t>
            </a:r>
            <a:r>
              <a:rPr lang="pt-BR" sz="900" dirty="0">
                <a:solidFill>
                  <a:schemeClr val="bg1"/>
                </a:solidFill>
              </a:rPr>
              <a:t> Test </a:t>
            </a:r>
            <a:r>
              <a:rPr lang="pt-BR" sz="900" dirty="0" err="1">
                <a:solidFill>
                  <a:schemeClr val="bg1"/>
                </a:solidFill>
              </a:rPr>
              <a:t>Models</a:t>
            </a:r>
            <a:r>
              <a:rPr lang="pt-BR" sz="900" dirty="0">
                <a:solidFill>
                  <a:schemeClr val="bg1"/>
                </a:solidFill>
              </a:rPr>
              <a:t> for Software </a:t>
            </a:r>
            <a:r>
              <a:rPr lang="pt-BR" sz="900" dirty="0" err="1">
                <a:solidFill>
                  <a:schemeClr val="bg1"/>
                </a:solidFill>
              </a:rPr>
              <a:t>Product</a:t>
            </a:r>
            <a:r>
              <a:rPr lang="pt-BR" sz="900" dirty="0">
                <a:solidFill>
                  <a:schemeClr val="bg1"/>
                </a:solidFill>
              </a:rPr>
              <a:t> </a:t>
            </a:r>
            <a:r>
              <a:rPr lang="pt-BR" sz="900" dirty="0" err="1">
                <a:solidFill>
                  <a:schemeClr val="bg1"/>
                </a:solidFill>
              </a:rPr>
              <a:t>Lines</a:t>
            </a:r>
            <a:r>
              <a:rPr lang="pt-BR" sz="900" dirty="0">
                <a:solidFill>
                  <a:schemeClr val="bg1"/>
                </a:solidFill>
              </a:rPr>
              <a:t>: </a:t>
            </a:r>
            <a:r>
              <a:rPr lang="pt-BR" sz="900" dirty="0" err="1">
                <a:solidFill>
                  <a:schemeClr val="bg1"/>
                </a:solidFill>
              </a:rPr>
              <a:t>Featured</a:t>
            </a:r>
            <a:r>
              <a:rPr lang="pt-BR" sz="900" dirty="0">
                <a:solidFill>
                  <a:schemeClr val="bg1"/>
                </a:solidFill>
              </a:rPr>
              <a:t> </a:t>
            </a:r>
            <a:r>
              <a:rPr lang="pt-BR" sz="900" dirty="0" err="1">
                <a:solidFill>
                  <a:schemeClr val="bg1"/>
                </a:solidFill>
              </a:rPr>
              <a:t>Finite</a:t>
            </a:r>
            <a:r>
              <a:rPr lang="pt-BR" sz="900" dirty="0">
                <a:solidFill>
                  <a:schemeClr val="bg1"/>
                </a:solidFill>
              </a:rPr>
              <a:t> </a:t>
            </a:r>
            <a:r>
              <a:rPr lang="pt-BR" sz="900" dirty="0" err="1">
                <a:solidFill>
                  <a:schemeClr val="bg1"/>
                </a:solidFill>
              </a:rPr>
              <a:t>State</a:t>
            </a:r>
            <a:r>
              <a:rPr lang="pt-BR" sz="900" dirty="0">
                <a:solidFill>
                  <a:schemeClr val="bg1"/>
                </a:solidFill>
              </a:rPr>
              <a:t> </a:t>
            </a:r>
            <a:r>
              <a:rPr lang="pt-BR" sz="900" dirty="0" err="1">
                <a:solidFill>
                  <a:schemeClr val="bg1"/>
                </a:solidFill>
              </a:rPr>
              <a:t>Machines</a:t>
            </a:r>
            <a:r>
              <a:rPr lang="pt-BR" sz="900" dirty="0">
                <a:solidFill>
                  <a:schemeClr val="bg1"/>
                </a:solidFill>
              </a:rPr>
              <a:t>’, in `FACS 2016.</a:t>
            </a:r>
          </a:p>
          <a:p>
            <a:r>
              <a:rPr lang="en-US" sz="900" dirty="0">
                <a:solidFill>
                  <a:schemeClr val="bg1"/>
                </a:solidFill>
              </a:rPr>
              <a:t>N. Walkinshaw and K. </a:t>
            </a:r>
            <a:r>
              <a:rPr lang="en-US" sz="900" dirty="0" err="1">
                <a:solidFill>
                  <a:schemeClr val="bg1"/>
                </a:solidFill>
              </a:rPr>
              <a:t>Bogdanov</a:t>
            </a:r>
            <a:r>
              <a:rPr lang="en-US" sz="900" dirty="0">
                <a:solidFill>
                  <a:schemeClr val="bg1"/>
                </a:solidFill>
              </a:rPr>
              <a:t>, ‘Automated Comparison of State-Based Software Models in Terms of Their Language and Structure’, ACM TOSEM, vol. 22, 2013</a:t>
            </a:r>
          </a:p>
          <a:p>
            <a:r>
              <a:rPr lang="pt-BR" sz="900" dirty="0">
                <a:solidFill>
                  <a:schemeClr val="bg1"/>
                </a:solidFill>
              </a:rPr>
              <a:t>D. Benavides, S. Segura, </a:t>
            </a:r>
            <a:r>
              <a:rPr lang="pt-BR" sz="900" dirty="0" err="1">
                <a:solidFill>
                  <a:schemeClr val="bg1"/>
                </a:solidFill>
              </a:rPr>
              <a:t>and</a:t>
            </a:r>
            <a:r>
              <a:rPr lang="pt-BR" sz="900" dirty="0">
                <a:solidFill>
                  <a:schemeClr val="bg1"/>
                </a:solidFill>
              </a:rPr>
              <a:t> A. Ruiz-Cortés, ‘</a:t>
            </a:r>
            <a:r>
              <a:rPr lang="pt-BR" sz="900" dirty="0" err="1">
                <a:solidFill>
                  <a:schemeClr val="bg1"/>
                </a:solidFill>
              </a:rPr>
              <a:t>Automated</a:t>
            </a:r>
            <a:r>
              <a:rPr lang="pt-BR" sz="900" dirty="0">
                <a:solidFill>
                  <a:schemeClr val="bg1"/>
                </a:solidFill>
              </a:rPr>
              <a:t> </a:t>
            </a:r>
            <a:r>
              <a:rPr lang="pt-BR" sz="900" dirty="0" err="1">
                <a:solidFill>
                  <a:schemeClr val="bg1"/>
                </a:solidFill>
              </a:rPr>
              <a:t>analysis</a:t>
            </a:r>
            <a:r>
              <a:rPr lang="pt-BR" sz="900" dirty="0">
                <a:solidFill>
                  <a:schemeClr val="bg1"/>
                </a:solidFill>
              </a:rPr>
              <a:t> </a:t>
            </a:r>
            <a:r>
              <a:rPr lang="pt-BR" sz="900" dirty="0" err="1">
                <a:solidFill>
                  <a:schemeClr val="bg1"/>
                </a:solidFill>
              </a:rPr>
              <a:t>of</a:t>
            </a:r>
            <a:r>
              <a:rPr lang="pt-BR" sz="900" dirty="0">
                <a:solidFill>
                  <a:schemeClr val="bg1"/>
                </a:solidFill>
              </a:rPr>
              <a:t> </a:t>
            </a:r>
            <a:r>
              <a:rPr lang="pt-BR" sz="900" dirty="0" err="1">
                <a:solidFill>
                  <a:schemeClr val="bg1"/>
                </a:solidFill>
              </a:rPr>
              <a:t>feature</a:t>
            </a:r>
            <a:r>
              <a:rPr lang="pt-BR" sz="900" dirty="0">
                <a:solidFill>
                  <a:schemeClr val="bg1"/>
                </a:solidFill>
              </a:rPr>
              <a:t> </a:t>
            </a:r>
            <a:r>
              <a:rPr lang="pt-BR" sz="900" dirty="0" err="1">
                <a:solidFill>
                  <a:schemeClr val="bg1"/>
                </a:solidFill>
              </a:rPr>
              <a:t>models</a:t>
            </a:r>
            <a:r>
              <a:rPr lang="pt-BR" sz="900" dirty="0">
                <a:solidFill>
                  <a:schemeClr val="bg1"/>
                </a:solidFill>
              </a:rPr>
              <a:t> 20 </a:t>
            </a:r>
            <a:r>
              <a:rPr lang="pt-BR" sz="900" dirty="0" err="1">
                <a:solidFill>
                  <a:schemeClr val="bg1"/>
                </a:solidFill>
              </a:rPr>
              <a:t>years</a:t>
            </a:r>
            <a:r>
              <a:rPr lang="pt-BR" sz="900" dirty="0">
                <a:solidFill>
                  <a:schemeClr val="bg1"/>
                </a:solidFill>
              </a:rPr>
              <a:t> later: A </a:t>
            </a:r>
            <a:r>
              <a:rPr lang="pt-BR" sz="900" dirty="0" err="1">
                <a:solidFill>
                  <a:schemeClr val="bg1"/>
                </a:solidFill>
              </a:rPr>
              <a:t>literature</a:t>
            </a:r>
            <a:r>
              <a:rPr lang="pt-BR" sz="900" dirty="0">
                <a:solidFill>
                  <a:schemeClr val="bg1"/>
                </a:solidFill>
              </a:rPr>
              <a:t> </a:t>
            </a:r>
            <a:r>
              <a:rPr lang="pt-BR" sz="900" dirty="0" err="1">
                <a:solidFill>
                  <a:schemeClr val="bg1"/>
                </a:solidFill>
              </a:rPr>
              <a:t>review</a:t>
            </a:r>
            <a:r>
              <a:rPr lang="pt-BR" sz="900" dirty="0">
                <a:solidFill>
                  <a:schemeClr val="bg1"/>
                </a:solidFill>
              </a:rPr>
              <a:t>’, </a:t>
            </a:r>
            <a:r>
              <a:rPr lang="pt-BR" sz="900" dirty="0" err="1">
                <a:solidFill>
                  <a:schemeClr val="bg1"/>
                </a:solidFill>
              </a:rPr>
              <a:t>Information</a:t>
            </a:r>
            <a:r>
              <a:rPr lang="pt-BR" sz="900" dirty="0">
                <a:solidFill>
                  <a:schemeClr val="bg1"/>
                </a:solidFill>
              </a:rPr>
              <a:t> Systems, vol. 35, no. 6, pp. 615–636, 2010</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42</a:t>
            </a:fld>
            <a:endParaRPr lang="nl-NL"/>
          </a:p>
        </p:txBody>
      </p:sp>
    </p:spTree>
    <p:extLst>
      <p:ext uri="{BB962C8B-B14F-4D97-AF65-F5344CB8AC3E}">
        <p14:creationId xmlns:p14="http://schemas.microsoft.com/office/powerpoint/2010/main" val="211297776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662" y="404664"/>
            <a:ext cx="11793688" cy="432048"/>
          </a:xfrm>
        </p:spPr>
        <p:txBody>
          <a:bodyPr/>
          <a:lstStyle/>
          <a:p>
            <a:r>
              <a:rPr lang="en-US" dirty="0"/>
              <a:t>State-based model comparison</a:t>
            </a:r>
            <a:r>
              <a:rPr lang="en-US" sz="1800" dirty="0"/>
              <a:t> (LTS</a:t>
            </a:r>
            <a:r>
              <a:rPr lang="en-US" sz="1800" baseline="-25000" dirty="0"/>
              <a:t> Diff </a:t>
            </a:r>
            <a:r>
              <a:rPr lang="en-US" sz="1800" dirty="0"/>
              <a:t> algorithm)</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43</a:t>
            </a:fld>
            <a:endParaRPr lang="nl-NL"/>
          </a:p>
        </p:txBody>
      </p:sp>
      <p:pic>
        <p:nvPicPr>
          <p:cNvPr id="3" name="Imagem 2"/>
          <p:cNvPicPr>
            <a:picLocks noChangeAspect="1"/>
          </p:cNvPicPr>
          <p:nvPr/>
        </p:nvPicPr>
        <p:blipFill>
          <a:blip r:embed="rId3"/>
          <a:stretch>
            <a:fillRect/>
          </a:stretch>
        </p:blipFill>
        <p:spPr>
          <a:xfrm>
            <a:off x="6322772" y="1854839"/>
            <a:ext cx="5100406" cy="2526806"/>
          </a:xfrm>
          <a:prstGeom prst="rect">
            <a:avLst/>
          </a:prstGeom>
        </p:spPr>
      </p:pic>
      <p:sp>
        <p:nvSpPr>
          <p:cNvPr id="9" name="Retângulo 8"/>
          <p:cNvSpPr/>
          <p:nvPr/>
        </p:nvSpPr>
        <p:spPr>
          <a:xfrm>
            <a:off x="0" y="6607225"/>
            <a:ext cx="12198350" cy="246221"/>
          </a:xfrm>
          <a:prstGeom prst="rect">
            <a:avLst/>
          </a:prstGeom>
          <a:noFill/>
        </p:spPr>
        <p:txBody>
          <a:bodyPr wrap="square" anchor="b">
            <a:spAutoFit/>
          </a:bodyPr>
          <a:lstStyle/>
          <a:p>
            <a:r>
              <a:rPr lang="en-US" sz="1000">
                <a:solidFill>
                  <a:schemeClr val="bg1"/>
                </a:solidFill>
              </a:rPr>
              <a:t>N. Walkinshaw and K. Bogdanov, ‘Automated Comparison of State-Based Software Models in Terms of Their Language and Structure’, ACM TOSEM, vol. 22, 2013</a:t>
            </a:r>
            <a:endParaRPr lang="pt-BR" sz="1000" dirty="0">
              <a:solidFill>
                <a:schemeClr val="bg1"/>
              </a:solidFill>
            </a:endParaRPr>
          </a:p>
        </p:txBody>
      </p:sp>
      <p:sp>
        <p:nvSpPr>
          <p:cNvPr id="4" name="Retângulo 3"/>
          <p:cNvSpPr/>
          <p:nvPr/>
        </p:nvSpPr>
        <p:spPr>
          <a:xfrm>
            <a:off x="2570785" y="5291916"/>
            <a:ext cx="7056782" cy="369332"/>
          </a:xfrm>
          <a:prstGeom prst="rect">
            <a:avLst/>
          </a:prstGeom>
        </p:spPr>
        <p:txBody>
          <a:bodyPr wrap="square">
            <a:spAutoFit/>
          </a:bodyPr>
          <a:lstStyle/>
          <a:p>
            <a:pPr algn="ctr"/>
            <a:r>
              <a:rPr lang="en-US" dirty="0">
                <a:latin typeface="+mj-lt"/>
              </a:rPr>
              <a:t>Comparing the Structures of Two State Machines of a Text Editor</a:t>
            </a:r>
            <a:endParaRPr lang="pt-BR" dirty="0">
              <a:latin typeface="+mj-lt"/>
            </a:endParaRPr>
          </a:p>
        </p:txBody>
      </p:sp>
      <p:pic>
        <p:nvPicPr>
          <p:cNvPr id="6" name="Imagem 5"/>
          <p:cNvPicPr>
            <a:picLocks noChangeAspect="1"/>
          </p:cNvPicPr>
          <p:nvPr/>
        </p:nvPicPr>
        <p:blipFill rotWithShape="1">
          <a:blip r:embed="rId4"/>
          <a:srcRect r="51663"/>
          <a:stretch/>
        </p:blipFill>
        <p:spPr>
          <a:xfrm>
            <a:off x="1161019" y="1484784"/>
            <a:ext cx="2993940" cy="1484086"/>
          </a:xfrm>
          <a:prstGeom prst="rect">
            <a:avLst/>
          </a:prstGeom>
        </p:spPr>
      </p:pic>
      <p:pic>
        <p:nvPicPr>
          <p:cNvPr id="8" name="Imagem 7"/>
          <p:cNvPicPr>
            <a:picLocks noChangeAspect="1"/>
          </p:cNvPicPr>
          <p:nvPr/>
        </p:nvPicPr>
        <p:blipFill rotWithShape="1">
          <a:blip r:embed="rId4"/>
          <a:srcRect l="51308" t="2707" r="355" b="-2707"/>
          <a:stretch/>
        </p:blipFill>
        <p:spPr>
          <a:xfrm>
            <a:off x="1212221" y="3673106"/>
            <a:ext cx="2993940" cy="1484086"/>
          </a:xfrm>
          <a:prstGeom prst="rect">
            <a:avLst/>
          </a:prstGeom>
        </p:spPr>
      </p:pic>
      <p:pic>
        <p:nvPicPr>
          <p:cNvPr id="13" name="Imagem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718705" y="2542819"/>
            <a:ext cx="1593324" cy="1593324"/>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8735" y="3068962"/>
            <a:ext cx="720076" cy="720076"/>
          </a:xfrm>
          <a:prstGeom prst="rect">
            <a:avLst/>
          </a:prstGeom>
        </p:spPr>
      </p:pic>
    </p:spTree>
    <p:extLst>
      <p:ext uri="{BB962C8B-B14F-4D97-AF65-F5344CB8AC3E}">
        <p14:creationId xmlns:p14="http://schemas.microsoft.com/office/powerpoint/2010/main" val="21755467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Espaço Reservado para Imagem 10"/>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404737" y="1369467"/>
            <a:ext cx="11388876" cy="4795837"/>
          </a:xfrm>
          <a:prstGeom prst="rect">
            <a:avLst/>
          </a:prstGeom>
          <a:solidFill>
            <a:schemeClr val="tx2">
              <a:lumMod val="20000"/>
              <a:lumOff val="80000"/>
            </a:schemeClr>
          </a:solidFill>
        </p:spPr>
      </p:pic>
      <p:sp>
        <p:nvSpPr>
          <p:cNvPr id="2" name="Título 1"/>
          <p:cNvSpPr>
            <a:spLocks noGrp="1"/>
          </p:cNvSpPr>
          <p:nvPr>
            <p:ph type="title"/>
          </p:nvPr>
        </p:nvSpPr>
        <p:spPr>
          <a:xfrm>
            <a:off x="404662" y="404664"/>
            <a:ext cx="11793688" cy="432048"/>
          </a:xfrm>
        </p:spPr>
        <p:txBody>
          <a:bodyPr/>
          <a:lstStyle/>
          <a:p>
            <a:r>
              <a:rPr lang="en-US" dirty="0"/>
              <a:t>State-based model comparison</a:t>
            </a:r>
            <a:r>
              <a:rPr lang="en-US" sz="1800" dirty="0"/>
              <a:t> (LTS</a:t>
            </a:r>
            <a:r>
              <a:rPr lang="en-US" sz="1800" baseline="-25000" dirty="0"/>
              <a:t> Diff </a:t>
            </a:r>
            <a:r>
              <a:rPr lang="en-US" sz="1800" noProof="0" dirty="0"/>
              <a:t> algorithm)</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44</a:t>
            </a:fld>
            <a:endParaRPr lang="nl-NL"/>
          </a:p>
        </p:txBody>
      </p:sp>
      <p:pic>
        <p:nvPicPr>
          <p:cNvPr id="32" name="Espaço Reservado para Imagem 11"/>
          <p:cNvPicPr>
            <a:picLocks noChangeAspect="1"/>
          </p:cNvPicPr>
          <p:nvPr/>
        </p:nvPicPr>
        <p:blipFill>
          <a:blip r:embed="rId4">
            <a:extLst>
              <a:ext uri="{28A0092B-C50C-407E-A947-70E740481C1C}">
                <a14:useLocalDpi xmlns:a14="http://schemas.microsoft.com/office/drawing/2010/main" val="0"/>
              </a:ext>
            </a:extLst>
          </a:blip>
          <a:srcRect t="12564" b="12564"/>
          <a:stretch>
            <a:fillRect/>
          </a:stretch>
        </p:blipFill>
        <p:spPr>
          <a:xfrm>
            <a:off x="404737" y="1369467"/>
            <a:ext cx="11388876" cy="4795837"/>
          </a:xfrm>
          <a:prstGeom prst="rect">
            <a:avLst/>
          </a:prstGeom>
          <a:solidFill>
            <a:schemeClr val="tx2">
              <a:lumMod val="20000"/>
              <a:lumOff val="80000"/>
            </a:schemeClr>
          </a:solidFill>
        </p:spPr>
      </p:pic>
      <p:pic>
        <p:nvPicPr>
          <p:cNvPr id="31" name="Espaço Reservado para Imagem 19"/>
          <p:cNvPicPr>
            <a:picLocks noChangeAspect="1"/>
          </p:cNvPicPr>
          <p:nvPr/>
        </p:nvPicPr>
        <p:blipFill>
          <a:blip r:embed="rId5">
            <a:extLst>
              <a:ext uri="{28A0092B-C50C-407E-A947-70E740481C1C}">
                <a14:useLocalDpi xmlns:a14="http://schemas.microsoft.com/office/drawing/2010/main" val="0"/>
              </a:ext>
            </a:extLst>
          </a:blip>
          <a:srcRect t="12564" b="12564"/>
          <a:stretch>
            <a:fillRect/>
          </a:stretch>
        </p:blipFill>
        <p:spPr>
          <a:xfrm>
            <a:off x="404737" y="1369467"/>
            <a:ext cx="11388876" cy="4795837"/>
          </a:xfrm>
          <a:prstGeom prst="rect">
            <a:avLst/>
          </a:prstGeom>
          <a:solidFill>
            <a:schemeClr val="tx2">
              <a:lumMod val="20000"/>
              <a:lumOff val="80000"/>
            </a:schemeClr>
          </a:solidFill>
        </p:spPr>
      </p:pic>
      <p:pic>
        <p:nvPicPr>
          <p:cNvPr id="30" name="Espaço Reservado para Imagem 23"/>
          <p:cNvPicPr>
            <a:picLocks noChangeAspect="1"/>
          </p:cNvPicPr>
          <p:nvPr/>
        </p:nvPicPr>
        <p:blipFill>
          <a:blip r:embed="rId6">
            <a:extLst>
              <a:ext uri="{28A0092B-C50C-407E-A947-70E740481C1C}">
                <a14:useLocalDpi xmlns:a14="http://schemas.microsoft.com/office/drawing/2010/main" val="0"/>
              </a:ext>
            </a:extLst>
          </a:blip>
          <a:srcRect t="12564" b="12564"/>
          <a:stretch>
            <a:fillRect/>
          </a:stretch>
        </p:blipFill>
        <p:spPr>
          <a:xfrm>
            <a:off x="404737" y="1369467"/>
            <a:ext cx="11388876" cy="4795837"/>
          </a:xfrm>
          <a:prstGeom prst="rect">
            <a:avLst/>
          </a:prstGeom>
          <a:solidFill>
            <a:schemeClr val="tx2">
              <a:lumMod val="20000"/>
              <a:lumOff val="80000"/>
            </a:schemeClr>
          </a:solidFill>
        </p:spPr>
      </p:pic>
      <p:pic>
        <p:nvPicPr>
          <p:cNvPr id="29" name="Espaço Reservado para Imagem 28"/>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12564" b="12564"/>
          <a:stretch>
            <a:fillRect/>
          </a:stretch>
        </p:blipFill>
        <p:spPr>
          <a:xfrm>
            <a:off x="404662" y="1369466"/>
            <a:ext cx="11388876" cy="4795837"/>
          </a:xfrm>
        </p:spPr>
      </p:pic>
      <p:sp>
        <p:nvSpPr>
          <p:cNvPr id="10" name="Retângulo 9"/>
          <p:cNvSpPr/>
          <p:nvPr/>
        </p:nvSpPr>
        <p:spPr>
          <a:xfrm>
            <a:off x="0" y="6607225"/>
            <a:ext cx="12198350" cy="246221"/>
          </a:xfrm>
          <a:prstGeom prst="rect">
            <a:avLst/>
          </a:prstGeom>
          <a:noFill/>
        </p:spPr>
        <p:txBody>
          <a:bodyPr wrap="square" anchor="b">
            <a:spAutoFit/>
          </a:bodyPr>
          <a:lstStyle/>
          <a:p>
            <a:r>
              <a:rPr lang="en-US" sz="1000" dirty="0">
                <a:solidFill>
                  <a:schemeClr val="bg1"/>
                </a:solidFill>
              </a:rPr>
              <a:t>N. Walkinshaw and K. </a:t>
            </a:r>
            <a:r>
              <a:rPr lang="en-US" sz="1000" dirty="0" err="1">
                <a:solidFill>
                  <a:schemeClr val="bg1"/>
                </a:solidFill>
              </a:rPr>
              <a:t>Bogdanov</a:t>
            </a:r>
            <a:r>
              <a:rPr lang="en-US" sz="1000" dirty="0">
                <a:solidFill>
                  <a:schemeClr val="bg1"/>
                </a:solidFill>
              </a:rPr>
              <a:t>, ‘Automated Comparison of State-Based Software Models in Terms of Their Language and Structure’, ACM TOSEM, vol. 22, 2013</a:t>
            </a:r>
            <a:endParaRPr lang="pt-BR" sz="1000" dirty="0">
              <a:solidFill>
                <a:schemeClr val="bg1"/>
              </a:solidFill>
            </a:endParaRPr>
          </a:p>
        </p:txBody>
      </p:sp>
    </p:spTree>
    <p:extLst>
      <p:ext uri="{BB962C8B-B14F-4D97-AF65-F5344CB8AC3E}">
        <p14:creationId xmlns:p14="http://schemas.microsoft.com/office/powerpoint/2010/main" val="403150125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662" y="404664"/>
            <a:ext cx="11793688" cy="432048"/>
          </a:xfrm>
        </p:spPr>
        <p:txBody>
          <a:bodyPr/>
          <a:lstStyle/>
          <a:p>
            <a:r>
              <a:rPr lang="en-US" dirty="0"/>
              <a:t>State-based model comparison</a:t>
            </a:r>
            <a:r>
              <a:rPr lang="en-US" sz="1800" dirty="0"/>
              <a:t> (LTS</a:t>
            </a:r>
            <a:r>
              <a:rPr lang="en-US" sz="1800" baseline="-25000" dirty="0"/>
              <a:t> Diff </a:t>
            </a:r>
            <a:r>
              <a:rPr lang="en-US" sz="1800" dirty="0"/>
              <a:t> algorithm)</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45</a:t>
            </a:fld>
            <a:endParaRPr lang="nl-NL"/>
          </a:p>
        </p:txBody>
      </p:sp>
      <p:pic>
        <p:nvPicPr>
          <p:cNvPr id="11" name="Imagem 10"/>
          <p:cNvPicPr>
            <a:picLocks noChangeAspect="1"/>
          </p:cNvPicPr>
          <p:nvPr/>
        </p:nvPicPr>
        <p:blipFill>
          <a:blip r:embed="rId2"/>
          <a:stretch>
            <a:fillRect/>
          </a:stretch>
        </p:blipFill>
        <p:spPr>
          <a:xfrm>
            <a:off x="320779" y="1542088"/>
            <a:ext cx="11556792" cy="3773824"/>
          </a:xfrm>
          <a:prstGeom prst="rect">
            <a:avLst/>
          </a:prstGeom>
        </p:spPr>
      </p:pic>
      <p:sp>
        <p:nvSpPr>
          <p:cNvPr id="12" name="Retângulo 11"/>
          <p:cNvSpPr/>
          <p:nvPr/>
        </p:nvSpPr>
        <p:spPr>
          <a:xfrm>
            <a:off x="10779695" y="1700809"/>
            <a:ext cx="936104" cy="280831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3" name="Retângulo 12"/>
          <p:cNvSpPr/>
          <p:nvPr/>
        </p:nvSpPr>
        <p:spPr>
          <a:xfrm>
            <a:off x="1503614" y="1985289"/>
            <a:ext cx="9154225" cy="254607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
        <p:nvSpPr>
          <p:cNvPr id="14" name="Retângulo 13"/>
          <p:cNvSpPr/>
          <p:nvPr/>
        </p:nvSpPr>
        <p:spPr>
          <a:xfrm>
            <a:off x="473013" y="1682042"/>
            <a:ext cx="936104" cy="2808311"/>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0000"/>
              </a:solidFill>
            </a:endParaRPr>
          </a:p>
        </p:txBody>
      </p:sp>
    </p:spTree>
    <p:extLst>
      <p:ext uri="{BB962C8B-B14F-4D97-AF65-F5344CB8AC3E}">
        <p14:creationId xmlns:p14="http://schemas.microsoft.com/office/powerpoint/2010/main" val="30358683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State-based model comparison</a:t>
            </a:r>
            <a:r>
              <a:rPr lang="en-US" sz="1800" dirty="0"/>
              <a:t> (LTS</a:t>
            </a:r>
            <a:r>
              <a:rPr lang="en-US" sz="1800" baseline="-25000" dirty="0"/>
              <a:t> Diff </a:t>
            </a:r>
            <a:r>
              <a:rPr lang="en-US" sz="1800" dirty="0"/>
              <a:t> algorithm)</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46</a:t>
            </a:fld>
            <a:endParaRPr lang="nl-NL"/>
          </a:p>
        </p:txBody>
      </p:sp>
      <p:pic>
        <p:nvPicPr>
          <p:cNvPr id="45" name="Espaço Reservado para Imagem 5"/>
          <p:cNvPicPr>
            <a:picLocks noChangeAspect="1"/>
          </p:cNvPicPr>
          <p:nvPr/>
        </p:nvPicPr>
        <p:blipFill>
          <a:blip r:embed="rId2">
            <a:extLst>
              <a:ext uri="{28A0092B-C50C-407E-A947-70E740481C1C}">
                <a14:useLocalDpi xmlns:a14="http://schemas.microsoft.com/office/drawing/2010/main" val="0"/>
              </a:ext>
            </a:extLst>
          </a:blip>
          <a:srcRect t="12564" b="12564"/>
          <a:stretch>
            <a:fillRect/>
          </a:stretch>
        </p:blipFill>
        <p:spPr>
          <a:xfrm>
            <a:off x="404737" y="1124744"/>
            <a:ext cx="11388876" cy="4795837"/>
          </a:xfrm>
          <a:prstGeom prst="rect">
            <a:avLst/>
          </a:prstGeom>
          <a:solidFill>
            <a:schemeClr val="tx2">
              <a:lumMod val="20000"/>
              <a:lumOff val="80000"/>
            </a:schemeClr>
          </a:solidFill>
        </p:spPr>
      </p:pic>
      <p:pic>
        <p:nvPicPr>
          <p:cNvPr id="44" name="Espaço Reservado para Imagem 7"/>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404737" y="1124744"/>
            <a:ext cx="11388876" cy="4795837"/>
          </a:xfrm>
          <a:prstGeom prst="rect">
            <a:avLst/>
          </a:prstGeom>
          <a:solidFill>
            <a:schemeClr val="tx2">
              <a:lumMod val="20000"/>
              <a:lumOff val="80000"/>
            </a:schemeClr>
          </a:solidFill>
        </p:spPr>
      </p:pic>
      <p:sp>
        <p:nvSpPr>
          <p:cNvPr id="16" name="Retângulo 15"/>
          <p:cNvSpPr/>
          <p:nvPr/>
        </p:nvSpPr>
        <p:spPr>
          <a:xfrm>
            <a:off x="0" y="6607225"/>
            <a:ext cx="12198350" cy="246221"/>
          </a:xfrm>
          <a:prstGeom prst="rect">
            <a:avLst/>
          </a:prstGeom>
          <a:noFill/>
        </p:spPr>
        <p:txBody>
          <a:bodyPr wrap="square" anchor="b">
            <a:spAutoFit/>
          </a:bodyPr>
          <a:lstStyle/>
          <a:p>
            <a:r>
              <a:rPr lang="en-US" sz="1000">
                <a:solidFill>
                  <a:schemeClr val="bg1"/>
                </a:solidFill>
              </a:rPr>
              <a:t>N. Walkinshaw and K. Bogdanov, ‘Automated Comparison of State-Based Software Models in Terms of Their Language and Structure’, ACM TOSEM, vol. 22, 2013</a:t>
            </a:r>
            <a:endParaRPr lang="pt-BR" sz="1000" dirty="0">
              <a:solidFill>
                <a:schemeClr val="bg1"/>
              </a:solidFill>
            </a:endParaRPr>
          </a:p>
        </p:txBody>
      </p:sp>
    </p:spTree>
    <p:extLst>
      <p:ext uri="{BB962C8B-B14F-4D97-AF65-F5344CB8AC3E}">
        <p14:creationId xmlns:p14="http://schemas.microsoft.com/office/powerpoint/2010/main" val="40755731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FFSM</a:t>
            </a:r>
            <a:r>
              <a:rPr lang="en-US" baseline="-25000" dirty="0"/>
              <a:t> Diff </a:t>
            </a:r>
            <a:r>
              <a:rPr lang="en-US" dirty="0"/>
              <a:t> algorithm</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47</a:t>
            </a:fld>
            <a:endParaRPr lang="nl-NL"/>
          </a:p>
        </p:txBody>
      </p:sp>
      <p:pic>
        <p:nvPicPr>
          <p:cNvPr id="43" name="Espaço Reservado para Imagem 9"/>
          <p:cNvPicPr>
            <a:picLocks noChangeAspect="1"/>
          </p:cNvPicPr>
          <p:nvPr/>
        </p:nvPicPr>
        <p:blipFill>
          <a:blip r:embed="rId2">
            <a:extLst>
              <a:ext uri="{28A0092B-C50C-407E-A947-70E740481C1C}">
                <a14:useLocalDpi xmlns:a14="http://schemas.microsoft.com/office/drawing/2010/main" val="0"/>
              </a:ext>
            </a:extLst>
          </a:blip>
          <a:srcRect t="12564" b="12564"/>
          <a:stretch>
            <a:fillRect/>
          </a:stretch>
        </p:blipFill>
        <p:spPr>
          <a:xfrm>
            <a:off x="404737" y="1124744"/>
            <a:ext cx="11388876" cy="4795837"/>
          </a:xfrm>
          <a:prstGeom prst="rect">
            <a:avLst/>
          </a:prstGeom>
          <a:solidFill>
            <a:schemeClr val="tx2">
              <a:lumMod val="20000"/>
              <a:lumOff val="80000"/>
            </a:schemeClr>
          </a:solidFill>
        </p:spPr>
      </p:pic>
      <p:pic>
        <p:nvPicPr>
          <p:cNvPr id="42" name="Espaço Reservado para Imagem 11"/>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404737" y="1124744"/>
            <a:ext cx="11388876" cy="4795837"/>
          </a:xfrm>
          <a:prstGeom prst="rect">
            <a:avLst/>
          </a:prstGeom>
          <a:solidFill>
            <a:schemeClr val="tx2">
              <a:lumMod val="20000"/>
              <a:lumOff val="80000"/>
            </a:schemeClr>
          </a:solidFill>
        </p:spPr>
      </p:pic>
      <p:pic>
        <p:nvPicPr>
          <p:cNvPr id="41" name="Espaço Reservado para Imagem 14"/>
          <p:cNvPicPr>
            <a:picLocks noChangeAspect="1"/>
          </p:cNvPicPr>
          <p:nvPr/>
        </p:nvPicPr>
        <p:blipFill>
          <a:blip r:embed="rId4">
            <a:extLst>
              <a:ext uri="{28A0092B-C50C-407E-A947-70E740481C1C}">
                <a14:useLocalDpi xmlns:a14="http://schemas.microsoft.com/office/drawing/2010/main" val="0"/>
              </a:ext>
            </a:extLst>
          </a:blip>
          <a:srcRect t="12564" b="12564"/>
          <a:stretch>
            <a:fillRect/>
          </a:stretch>
        </p:blipFill>
        <p:spPr>
          <a:xfrm>
            <a:off x="404737" y="1124744"/>
            <a:ext cx="11388876" cy="4795837"/>
          </a:xfrm>
          <a:prstGeom prst="rect">
            <a:avLst/>
          </a:prstGeom>
          <a:solidFill>
            <a:schemeClr val="tx2">
              <a:lumMod val="20000"/>
              <a:lumOff val="80000"/>
            </a:schemeClr>
          </a:solidFill>
        </p:spPr>
      </p:pic>
      <p:pic>
        <p:nvPicPr>
          <p:cNvPr id="40" name="Espaço Reservado para Imagem 18"/>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2564" b="12564"/>
          <a:stretch>
            <a:fillRect/>
          </a:stretch>
        </p:blipFill>
        <p:spPr>
          <a:xfrm>
            <a:off x="404737" y="1124744"/>
            <a:ext cx="11388876" cy="4795837"/>
          </a:xfrm>
        </p:spPr>
      </p:pic>
      <p:sp>
        <p:nvSpPr>
          <p:cNvPr id="51" name="Forma livre 50"/>
          <p:cNvSpPr/>
          <p:nvPr/>
        </p:nvSpPr>
        <p:spPr>
          <a:xfrm>
            <a:off x="1202630" y="2733933"/>
            <a:ext cx="240089" cy="1544320"/>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ln w="38100">
            <a:solidFill>
              <a:srgbClr val="8FA534"/>
            </a:solidFill>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52" name="Forma livre 51"/>
          <p:cNvSpPr/>
          <p:nvPr/>
        </p:nvSpPr>
        <p:spPr>
          <a:xfrm flipH="1">
            <a:off x="5690616" y="2733933"/>
            <a:ext cx="264543" cy="1544320"/>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ln w="38100">
            <a:solidFill>
              <a:srgbClr val="8FA534"/>
            </a:solidFill>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53" name="Forma livre 52"/>
          <p:cNvSpPr/>
          <p:nvPr/>
        </p:nvSpPr>
        <p:spPr>
          <a:xfrm flipH="1">
            <a:off x="3938935" y="2733933"/>
            <a:ext cx="216024" cy="1544320"/>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ln w="38100">
            <a:solidFill>
              <a:srgbClr val="8FA534"/>
            </a:solidFill>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a:p>
        </p:txBody>
      </p:sp>
      <p:sp>
        <p:nvSpPr>
          <p:cNvPr id="54" name="CaixaDeTexto 53"/>
          <p:cNvSpPr txBox="1"/>
          <p:nvPr/>
        </p:nvSpPr>
        <p:spPr>
          <a:xfrm>
            <a:off x="2066728" y="5985904"/>
            <a:ext cx="8064894" cy="421879"/>
          </a:xfrm>
          <a:prstGeom prst="roundRect">
            <a:avLst/>
          </a:prstGeom>
          <a:solidFill>
            <a:schemeClr val="accent4">
              <a:lumMod val="20000"/>
              <a:lumOff val="80000"/>
              <a:alpha val="40000"/>
            </a:schemeClr>
          </a:solidFill>
          <a:ln w="6350">
            <a:solidFill>
              <a:schemeClr val="tx1"/>
            </a:solidFill>
          </a:ln>
        </p:spPr>
        <p:txBody>
          <a:bodyPr wrap="square" lIns="108000" tIns="108000" rIns="108000" bIns="108000" rtlCol="0" anchor="ctr">
            <a:noAutofit/>
          </a:bodyPr>
          <a:lstStyle/>
          <a:p>
            <a:pPr algn="ctr"/>
            <a:r>
              <a:rPr lang="en-US" sz="1400" b="1" dirty="0">
                <a:latin typeface="Arial" panose="020B0604020202020204" pitchFamily="34" charset="0"/>
                <a:cs typeface="Arial" panose="020B0604020202020204" pitchFamily="34" charset="0"/>
              </a:rPr>
              <a:t>Our modification #1:</a:t>
            </a:r>
            <a:r>
              <a:rPr lang="en-US" sz="1400" dirty="0">
                <a:latin typeface="Arial" panose="020B0604020202020204" pitchFamily="34" charset="0"/>
                <a:cs typeface="Arial" panose="020B0604020202020204" pitchFamily="34" charset="0"/>
              </a:rPr>
              <a:t> The pair of initial states is assumed to be an initial landmark by definition</a:t>
            </a:r>
          </a:p>
        </p:txBody>
      </p:sp>
      <p:sp>
        <p:nvSpPr>
          <p:cNvPr id="55" name="CaixaDeTexto 54"/>
          <p:cNvSpPr txBox="1"/>
          <p:nvPr/>
        </p:nvSpPr>
        <p:spPr>
          <a:xfrm>
            <a:off x="2066727" y="5985904"/>
            <a:ext cx="8064896" cy="421879"/>
          </a:xfrm>
          <a:prstGeom prst="roundRect">
            <a:avLst/>
          </a:prstGeom>
          <a:solidFill>
            <a:schemeClr val="accent4">
              <a:lumMod val="20000"/>
              <a:lumOff val="80000"/>
              <a:alpha val="40000"/>
            </a:schemeClr>
          </a:solidFill>
          <a:ln w="6350">
            <a:solidFill>
              <a:schemeClr val="tx1"/>
            </a:solidFill>
          </a:ln>
        </p:spPr>
        <p:txBody>
          <a:bodyPr wrap="square" lIns="108000" tIns="108000" rIns="108000" bIns="108000" rtlCol="0" anchor="ctr">
            <a:noAutofit/>
          </a:bodyPr>
          <a:lstStyle/>
          <a:p>
            <a:pPr algn="ctr"/>
            <a:r>
              <a:rPr lang="en-US" sz="1400" b="1" dirty="0">
                <a:latin typeface="Arial" panose="020B0604020202020204" pitchFamily="34" charset="0"/>
                <a:cs typeface="Arial" panose="020B0604020202020204" pitchFamily="34" charset="0"/>
              </a:rPr>
              <a:t>Our modification #2:</a:t>
            </a:r>
            <a:r>
              <a:rPr lang="en-US" sz="1400" dirty="0">
                <a:latin typeface="Arial" panose="020B0604020202020204" pitchFamily="34" charset="0"/>
                <a:cs typeface="Arial" panose="020B0604020202020204" pitchFamily="34" charset="0"/>
              </a:rPr>
              <a:t> The state mapping is used to </a:t>
            </a:r>
            <a:r>
              <a:rPr lang="en-US" sz="1400" b="1" dirty="0">
                <a:latin typeface="Arial" panose="020B0604020202020204" pitchFamily="34" charset="0"/>
                <a:cs typeface="Arial" panose="020B0604020202020204" pitchFamily="34" charset="0"/>
              </a:rPr>
              <a:t>annotate conditional states/transition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92184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290">
                                          <p:stCondLst>
                                            <p:cond delay="0"/>
                                          </p:stCondLst>
                                        </p:cTn>
                                        <p:tgtEl>
                                          <p:spTgt spid="54"/>
                                        </p:tgtEl>
                                      </p:cBhvr>
                                    </p:animEffect>
                                    <p:anim calcmode="lin" valueType="num">
                                      <p:cBhvr>
                                        <p:cTn id="12" dur="911"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54"/>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54"/>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54"/>
                                        </p:tgtEl>
                                        <p:attrNameLst>
                                          <p:attrName>ppt_y</p:attrName>
                                        </p:attrNameLst>
                                      </p:cBhvr>
                                      <p:tavLst>
                                        <p:tav tm="0" fmla="#ppt_y-sin(pi*$)/81">
                                          <p:val>
                                            <p:fltVal val="0"/>
                                          </p:val>
                                        </p:tav>
                                        <p:tav tm="100000">
                                          <p:val>
                                            <p:fltVal val="1"/>
                                          </p:val>
                                        </p:tav>
                                      </p:tavLst>
                                    </p:anim>
                                    <p:animScale>
                                      <p:cBhvr>
                                        <p:cTn id="17" dur="13">
                                          <p:stCondLst>
                                            <p:cond delay="325"/>
                                          </p:stCondLst>
                                        </p:cTn>
                                        <p:tgtEl>
                                          <p:spTgt spid="54"/>
                                        </p:tgtEl>
                                      </p:cBhvr>
                                      <p:to x="100000" y="60000"/>
                                    </p:animScale>
                                    <p:animScale>
                                      <p:cBhvr>
                                        <p:cTn id="18" dur="83" decel="50000">
                                          <p:stCondLst>
                                            <p:cond delay="338"/>
                                          </p:stCondLst>
                                        </p:cTn>
                                        <p:tgtEl>
                                          <p:spTgt spid="54"/>
                                        </p:tgtEl>
                                      </p:cBhvr>
                                      <p:to x="100000" y="100000"/>
                                    </p:animScale>
                                    <p:animScale>
                                      <p:cBhvr>
                                        <p:cTn id="19" dur="13">
                                          <p:stCondLst>
                                            <p:cond delay="656"/>
                                          </p:stCondLst>
                                        </p:cTn>
                                        <p:tgtEl>
                                          <p:spTgt spid="54"/>
                                        </p:tgtEl>
                                      </p:cBhvr>
                                      <p:to x="100000" y="80000"/>
                                    </p:animScale>
                                    <p:animScale>
                                      <p:cBhvr>
                                        <p:cTn id="20" dur="83" decel="50000">
                                          <p:stCondLst>
                                            <p:cond delay="669"/>
                                          </p:stCondLst>
                                        </p:cTn>
                                        <p:tgtEl>
                                          <p:spTgt spid="54"/>
                                        </p:tgtEl>
                                      </p:cBhvr>
                                      <p:to x="100000" y="100000"/>
                                    </p:animScale>
                                    <p:animScale>
                                      <p:cBhvr>
                                        <p:cTn id="21" dur="13">
                                          <p:stCondLst>
                                            <p:cond delay="821"/>
                                          </p:stCondLst>
                                        </p:cTn>
                                        <p:tgtEl>
                                          <p:spTgt spid="54"/>
                                        </p:tgtEl>
                                      </p:cBhvr>
                                      <p:to x="100000" y="90000"/>
                                    </p:animScale>
                                    <p:animScale>
                                      <p:cBhvr>
                                        <p:cTn id="22" dur="83" decel="50000">
                                          <p:stCondLst>
                                            <p:cond delay="834"/>
                                          </p:stCondLst>
                                        </p:cTn>
                                        <p:tgtEl>
                                          <p:spTgt spid="54"/>
                                        </p:tgtEl>
                                      </p:cBhvr>
                                      <p:to x="100000" y="100000"/>
                                    </p:animScale>
                                    <p:animScale>
                                      <p:cBhvr>
                                        <p:cTn id="23" dur="13">
                                          <p:stCondLst>
                                            <p:cond delay="904"/>
                                          </p:stCondLst>
                                        </p:cTn>
                                        <p:tgtEl>
                                          <p:spTgt spid="54"/>
                                        </p:tgtEl>
                                      </p:cBhvr>
                                      <p:to x="100000" y="95000"/>
                                    </p:animScale>
                                    <p:animScale>
                                      <p:cBhvr>
                                        <p:cTn id="24" dur="83" decel="50000">
                                          <p:stCondLst>
                                            <p:cond delay="917"/>
                                          </p:stCondLst>
                                        </p:cTn>
                                        <p:tgtEl>
                                          <p:spTgt spid="54"/>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par>
                          <p:cTn id="45" fill="hold">
                            <p:stCondLst>
                              <p:cond delay="500"/>
                            </p:stCondLst>
                            <p:childTnLst>
                              <p:par>
                                <p:cTn id="46" presetID="2" presetClass="exit" presetSubtype="2" fill="hold" grpId="1" nodeType="afterEffect">
                                  <p:stCondLst>
                                    <p:cond delay="0"/>
                                  </p:stCondLst>
                                  <p:childTnLst>
                                    <p:anim calcmode="lin" valueType="num">
                                      <p:cBhvr additive="base">
                                        <p:cTn id="47" dur="500"/>
                                        <p:tgtEl>
                                          <p:spTgt spid="54"/>
                                        </p:tgtEl>
                                        <p:attrNameLst>
                                          <p:attrName>ppt_x</p:attrName>
                                        </p:attrNameLst>
                                      </p:cBhvr>
                                      <p:tavLst>
                                        <p:tav tm="0">
                                          <p:val>
                                            <p:strVal val="ppt_x"/>
                                          </p:val>
                                        </p:tav>
                                        <p:tav tm="100000">
                                          <p:val>
                                            <p:strVal val="1+ppt_w/2"/>
                                          </p:val>
                                        </p:tav>
                                      </p:tavLst>
                                    </p:anim>
                                    <p:anim calcmode="lin" valueType="num">
                                      <p:cBhvr additive="base">
                                        <p:cTn id="48" dur="500"/>
                                        <p:tgtEl>
                                          <p:spTgt spid="54"/>
                                        </p:tgtEl>
                                        <p:attrNameLst>
                                          <p:attrName>ppt_y</p:attrName>
                                        </p:attrNameLst>
                                      </p:cBhvr>
                                      <p:tavLst>
                                        <p:tav tm="0">
                                          <p:val>
                                            <p:strVal val="ppt_y"/>
                                          </p:val>
                                        </p:tav>
                                        <p:tav tm="100000">
                                          <p:val>
                                            <p:strVal val="ppt_y"/>
                                          </p:val>
                                        </p:tav>
                                      </p:tavLst>
                                    </p:anim>
                                    <p:set>
                                      <p:cBhvr>
                                        <p:cTn id="49" dur="1" fill="hold">
                                          <p:stCondLst>
                                            <p:cond delay="499"/>
                                          </p:stCondLst>
                                        </p:cTn>
                                        <p:tgtEl>
                                          <p:spTgt spid="54"/>
                                        </p:tgtEl>
                                        <p:attrNameLst>
                                          <p:attrName>style.visibility</p:attrName>
                                        </p:attrNameLst>
                                      </p:cBhvr>
                                      <p:to>
                                        <p:strVal val="hidden"/>
                                      </p:to>
                                    </p:set>
                                  </p:childTnLst>
                                </p:cTn>
                              </p:par>
                              <p:par>
                                <p:cTn id="50" presetID="26"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290">
                                          <p:stCondLst>
                                            <p:cond delay="0"/>
                                          </p:stCondLst>
                                        </p:cTn>
                                        <p:tgtEl>
                                          <p:spTgt spid="55"/>
                                        </p:tgtEl>
                                      </p:cBhvr>
                                    </p:animEffect>
                                    <p:anim calcmode="lin" valueType="num">
                                      <p:cBhvr>
                                        <p:cTn id="53" dur="911"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54" dur="332"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55" dur="332" tmFilter="0, 0; 0.125,0.2665; 0.25,0.4; 0.375,0.465; 0.5,0.5;  0.625,0.535; 0.75,0.6; 0.875,0.7335; 1,1">
                                          <p:stCondLst>
                                            <p:cond delay="332"/>
                                          </p:stCondLst>
                                        </p:cTn>
                                        <p:tgtEl>
                                          <p:spTgt spid="55"/>
                                        </p:tgtEl>
                                        <p:attrNameLst>
                                          <p:attrName>ppt_y</p:attrName>
                                        </p:attrNameLst>
                                      </p:cBhvr>
                                      <p:tavLst>
                                        <p:tav tm="0" fmla="#ppt_y-sin(pi*$)/9">
                                          <p:val>
                                            <p:fltVal val="0"/>
                                          </p:val>
                                        </p:tav>
                                        <p:tav tm="100000">
                                          <p:val>
                                            <p:fltVal val="1"/>
                                          </p:val>
                                        </p:tav>
                                      </p:tavLst>
                                    </p:anim>
                                    <p:anim calcmode="lin" valueType="num">
                                      <p:cBhvr>
                                        <p:cTn id="56" dur="166" tmFilter="0, 0; 0.125,0.2665; 0.25,0.4; 0.375,0.465; 0.5,0.5;  0.625,0.535; 0.75,0.6; 0.875,0.7335; 1,1">
                                          <p:stCondLst>
                                            <p:cond delay="662"/>
                                          </p:stCondLst>
                                        </p:cTn>
                                        <p:tgtEl>
                                          <p:spTgt spid="55"/>
                                        </p:tgtEl>
                                        <p:attrNameLst>
                                          <p:attrName>ppt_y</p:attrName>
                                        </p:attrNameLst>
                                      </p:cBhvr>
                                      <p:tavLst>
                                        <p:tav tm="0" fmla="#ppt_y-sin(pi*$)/27">
                                          <p:val>
                                            <p:fltVal val="0"/>
                                          </p:val>
                                        </p:tav>
                                        <p:tav tm="100000">
                                          <p:val>
                                            <p:fltVal val="1"/>
                                          </p:val>
                                        </p:tav>
                                      </p:tavLst>
                                    </p:anim>
                                    <p:anim calcmode="lin" valueType="num">
                                      <p:cBhvr>
                                        <p:cTn id="57" dur="82" tmFilter="0, 0; 0.125,0.2665; 0.25,0.4; 0.375,0.465; 0.5,0.5;  0.625,0.535; 0.75,0.6; 0.875,0.7335; 1,1">
                                          <p:stCondLst>
                                            <p:cond delay="828"/>
                                          </p:stCondLst>
                                        </p:cTn>
                                        <p:tgtEl>
                                          <p:spTgt spid="55"/>
                                        </p:tgtEl>
                                        <p:attrNameLst>
                                          <p:attrName>ppt_y</p:attrName>
                                        </p:attrNameLst>
                                      </p:cBhvr>
                                      <p:tavLst>
                                        <p:tav tm="0" fmla="#ppt_y-sin(pi*$)/81">
                                          <p:val>
                                            <p:fltVal val="0"/>
                                          </p:val>
                                        </p:tav>
                                        <p:tav tm="100000">
                                          <p:val>
                                            <p:fltVal val="1"/>
                                          </p:val>
                                        </p:tav>
                                      </p:tavLst>
                                    </p:anim>
                                    <p:animScale>
                                      <p:cBhvr>
                                        <p:cTn id="58" dur="13">
                                          <p:stCondLst>
                                            <p:cond delay="325"/>
                                          </p:stCondLst>
                                        </p:cTn>
                                        <p:tgtEl>
                                          <p:spTgt spid="55"/>
                                        </p:tgtEl>
                                      </p:cBhvr>
                                      <p:to x="100000" y="60000"/>
                                    </p:animScale>
                                    <p:animScale>
                                      <p:cBhvr>
                                        <p:cTn id="59" dur="83" decel="50000">
                                          <p:stCondLst>
                                            <p:cond delay="338"/>
                                          </p:stCondLst>
                                        </p:cTn>
                                        <p:tgtEl>
                                          <p:spTgt spid="55"/>
                                        </p:tgtEl>
                                      </p:cBhvr>
                                      <p:to x="100000" y="100000"/>
                                    </p:animScale>
                                    <p:animScale>
                                      <p:cBhvr>
                                        <p:cTn id="60" dur="13">
                                          <p:stCondLst>
                                            <p:cond delay="656"/>
                                          </p:stCondLst>
                                        </p:cTn>
                                        <p:tgtEl>
                                          <p:spTgt spid="55"/>
                                        </p:tgtEl>
                                      </p:cBhvr>
                                      <p:to x="100000" y="80000"/>
                                    </p:animScale>
                                    <p:animScale>
                                      <p:cBhvr>
                                        <p:cTn id="61" dur="83" decel="50000">
                                          <p:stCondLst>
                                            <p:cond delay="669"/>
                                          </p:stCondLst>
                                        </p:cTn>
                                        <p:tgtEl>
                                          <p:spTgt spid="55"/>
                                        </p:tgtEl>
                                      </p:cBhvr>
                                      <p:to x="100000" y="100000"/>
                                    </p:animScale>
                                    <p:animScale>
                                      <p:cBhvr>
                                        <p:cTn id="62" dur="13">
                                          <p:stCondLst>
                                            <p:cond delay="821"/>
                                          </p:stCondLst>
                                        </p:cTn>
                                        <p:tgtEl>
                                          <p:spTgt spid="55"/>
                                        </p:tgtEl>
                                      </p:cBhvr>
                                      <p:to x="100000" y="90000"/>
                                    </p:animScale>
                                    <p:animScale>
                                      <p:cBhvr>
                                        <p:cTn id="63" dur="83" decel="50000">
                                          <p:stCondLst>
                                            <p:cond delay="834"/>
                                          </p:stCondLst>
                                        </p:cTn>
                                        <p:tgtEl>
                                          <p:spTgt spid="55"/>
                                        </p:tgtEl>
                                      </p:cBhvr>
                                      <p:to x="100000" y="100000"/>
                                    </p:animScale>
                                    <p:animScale>
                                      <p:cBhvr>
                                        <p:cTn id="64" dur="13">
                                          <p:stCondLst>
                                            <p:cond delay="904"/>
                                          </p:stCondLst>
                                        </p:cTn>
                                        <p:tgtEl>
                                          <p:spTgt spid="55"/>
                                        </p:tgtEl>
                                      </p:cBhvr>
                                      <p:to x="100000" y="95000"/>
                                    </p:animScale>
                                    <p:animScale>
                                      <p:cBhvr>
                                        <p:cTn id="65" dur="83" decel="50000">
                                          <p:stCondLst>
                                            <p:cond delay="917"/>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4" grpId="1" animBg="1"/>
      <p:bldP spid="5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Espaço Reservado para Imagem 5"/>
          <p:cNvPicPr>
            <a:picLocks noChangeAspect="1"/>
          </p:cNvPicPr>
          <p:nvPr/>
        </p:nvPicPr>
        <p:blipFill>
          <a:blip r:embed="rId2">
            <a:extLst>
              <a:ext uri="{28A0092B-C50C-407E-A947-70E740481C1C}">
                <a14:useLocalDpi xmlns:a14="http://schemas.microsoft.com/office/drawing/2010/main" val="0"/>
              </a:ext>
            </a:extLst>
          </a:blip>
          <a:srcRect t="12564" b="12564"/>
          <a:stretch>
            <a:fillRect/>
          </a:stretch>
        </p:blipFill>
        <p:spPr>
          <a:xfrm>
            <a:off x="404662" y="1021500"/>
            <a:ext cx="11388876" cy="4795837"/>
          </a:xfrm>
          <a:prstGeom prst="rect">
            <a:avLst/>
          </a:prstGeom>
          <a:solidFill>
            <a:schemeClr val="tx2">
              <a:lumMod val="20000"/>
              <a:lumOff val="80000"/>
            </a:schemeClr>
          </a:solidFill>
        </p:spPr>
      </p:pic>
      <p:sp>
        <p:nvSpPr>
          <p:cNvPr id="2" name="Título 1"/>
          <p:cNvSpPr>
            <a:spLocks noGrp="1"/>
          </p:cNvSpPr>
          <p:nvPr>
            <p:ph type="title"/>
          </p:nvPr>
        </p:nvSpPr>
        <p:spPr/>
        <p:txBody>
          <a:bodyPr/>
          <a:lstStyle/>
          <a:p>
            <a:r>
              <a:rPr lang="en-US" dirty="0"/>
              <a:t>The FFSM</a:t>
            </a:r>
            <a:r>
              <a:rPr lang="en-US" baseline="-25000" dirty="0"/>
              <a:t> Diff </a:t>
            </a:r>
            <a:r>
              <a:rPr lang="en-US" noProof="0" dirty="0"/>
              <a:t> algorithm</a:t>
            </a:r>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48</a:t>
            </a:fld>
            <a:endParaRPr lang="nl-NL"/>
          </a:p>
        </p:txBody>
      </p:sp>
      <p:pic>
        <p:nvPicPr>
          <p:cNvPr id="8" name="Espaço Reservado para Imagem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564" b="12564"/>
          <a:stretch>
            <a:fillRect/>
          </a:stretch>
        </p:blipFill>
        <p:spPr>
          <a:xfrm>
            <a:off x="404663" y="1012596"/>
            <a:ext cx="11388876" cy="4795837"/>
          </a:xfrm>
        </p:spPr>
      </p:pic>
      <p:pic>
        <p:nvPicPr>
          <p:cNvPr id="19" name="Imagem 18"/>
          <p:cNvPicPr>
            <a:picLocks noChangeAspect="1"/>
          </p:cNvPicPr>
          <p:nvPr/>
        </p:nvPicPr>
        <p:blipFill rotWithShape="1">
          <a:blip r:embed="rId4">
            <a:extLst>
              <a:ext uri="{28A0092B-C50C-407E-A947-70E740481C1C}">
                <a14:useLocalDpi xmlns:a14="http://schemas.microsoft.com/office/drawing/2010/main" val="0"/>
              </a:ext>
            </a:extLst>
          </a:blip>
          <a:srcRect l="20392"/>
          <a:stretch/>
        </p:blipFill>
        <p:spPr>
          <a:xfrm>
            <a:off x="8342823" y="692696"/>
            <a:ext cx="3534748" cy="1123426"/>
          </a:xfrm>
          <a:prstGeom prst="rect">
            <a:avLst/>
          </a:prstGeom>
        </p:spPr>
      </p:pic>
      <p:sp>
        <p:nvSpPr>
          <p:cNvPr id="9" name="Forma livre 8"/>
          <p:cNvSpPr/>
          <p:nvPr/>
        </p:nvSpPr>
        <p:spPr>
          <a:xfrm>
            <a:off x="8300720" y="796378"/>
            <a:ext cx="3037840" cy="1201393"/>
          </a:xfrm>
          <a:custGeom>
            <a:avLst/>
            <a:gdLst>
              <a:gd name="connsiteX0" fmla="*/ 1574800 w 3037840"/>
              <a:gd name="connsiteY0" fmla="*/ 71120 h 1201393"/>
              <a:gd name="connsiteX1" fmla="*/ 1432560 w 3037840"/>
              <a:gd name="connsiteY1" fmla="*/ 81280 h 1201393"/>
              <a:gd name="connsiteX2" fmla="*/ 1361440 w 3037840"/>
              <a:gd name="connsiteY2" fmla="*/ 91440 h 1201393"/>
              <a:gd name="connsiteX3" fmla="*/ 1178560 w 3037840"/>
              <a:gd name="connsiteY3" fmla="*/ 71120 h 1201393"/>
              <a:gd name="connsiteX4" fmla="*/ 934720 w 3037840"/>
              <a:gd name="connsiteY4" fmla="*/ 81280 h 1201393"/>
              <a:gd name="connsiteX5" fmla="*/ 843280 w 3037840"/>
              <a:gd name="connsiteY5" fmla="*/ 172720 h 1201393"/>
              <a:gd name="connsiteX6" fmla="*/ 731520 w 3037840"/>
              <a:gd name="connsiteY6" fmla="*/ 213360 h 1201393"/>
              <a:gd name="connsiteX7" fmla="*/ 325120 w 3037840"/>
              <a:gd name="connsiteY7" fmla="*/ 223520 h 1201393"/>
              <a:gd name="connsiteX8" fmla="*/ 284480 w 3037840"/>
              <a:gd name="connsiteY8" fmla="*/ 274320 h 1201393"/>
              <a:gd name="connsiteX9" fmla="*/ 193040 w 3037840"/>
              <a:gd name="connsiteY9" fmla="*/ 335280 h 1201393"/>
              <a:gd name="connsiteX10" fmla="*/ 132080 w 3037840"/>
              <a:gd name="connsiteY10" fmla="*/ 396240 h 1201393"/>
              <a:gd name="connsiteX11" fmla="*/ 40640 w 3037840"/>
              <a:gd name="connsiteY11" fmla="*/ 497840 h 1201393"/>
              <a:gd name="connsiteX12" fmla="*/ 10160 w 3037840"/>
              <a:gd name="connsiteY12" fmla="*/ 609600 h 1201393"/>
              <a:gd name="connsiteX13" fmla="*/ 0 w 3037840"/>
              <a:gd name="connsiteY13" fmla="*/ 701040 h 1201393"/>
              <a:gd name="connsiteX14" fmla="*/ 10160 w 3037840"/>
              <a:gd name="connsiteY14" fmla="*/ 955040 h 1201393"/>
              <a:gd name="connsiteX15" fmla="*/ 30480 w 3037840"/>
              <a:gd name="connsiteY15" fmla="*/ 1016000 h 1201393"/>
              <a:gd name="connsiteX16" fmla="*/ 40640 w 3037840"/>
              <a:gd name="connsiteY16" fmla="*/ 1046480 h 1201393"/>
              <a:gd name="connsiteX17" fmla="*/ 71120 w 3037840"/>
              <a:gd name="connsiteY17" fmla="*/ 1056640 h 1201393"/>
              <a:gd name="connsiteX18" fmla="*/ 101600 w 3037840"/>
              <a:gd name="connsiteY18" fmla="*/ 1087120 h 1201393"/>
              <a:gd name="connsiteX19" fmla="*/ 203200 w 3037840"/>
              <a:gd name="connsiteY19" fmla="*/ 1107440 h 1201393"/>
              <a:gd name="connsiteX20" fmla="*/ 254000 w 3037840"/>
              <a:gd name="connsiteY20" fmla="*/ 1127760 h 1201393"/>
              <a:gd name="connsiteX21" fmla="*/ 375920 w 3037840"/>
              <a:gd name="connsiteY21" fmla="*/ 1137920 h 1201393"/>
              <a:gd name="connsiteX22" fmla="*/ 477520 w 3037840"/>
              <a:gd name="connsiteY22" fmla="*/ 1148080 h 1201393"/>
              <a:gd name="connsiteX23" fmla="*/ 528320 w 3037840"/>
              <a:gd name="connsiteY23" fmla="*/ 1168400 h 1201393"/>
              <a:gd name="connsiteX24" fmla="*/ 1148080 w 3037840"/>
              <a:gd name="connsiteY24" fmla="*/ 1168400 h 1201393"/>
              <a:gd name="connsiteX25" fmla="*/ 1219200 w 3037840"/>
              <a:gd name="connsiteY25" fmla="*/ 1158240 h 1201393"/>
              <a:gd name="connsiteX26" fmla="*/ 1259840 w 3037840"/>
              <a:gd name="connsiteY26" fmla="*/ 1127760 h 1201393"/>
              <a:gd name="connsiteX27" fmla="*/ 1290320 w 3037840"/>
              <a:gd name="connsiteY27" fmla="*/ 1117600 h 1201393"/>
              <a:gd name="connsiteX28" fmla="*/ 1351280 w 3037840"/>
              <a:gd name="connsiteY28" fmla="*/ 1087120 h 1201393"/>
              <a:gd name="connsiteX29" fmla="*/ 1422400 w 3037840"/>
              <a:gd name="connsiteY29" fmla="*/ 1076960 h 1201393"/>
              <a:gd name="connsiteX30" fmla="*/ 1605280 w 3037840"/>
              <a:gd name="connsiteY30" fmla="*/ 1066800 h 1201393"/>
              <a:gd name="connsiteX31" fmla="*/ 1615440 w 3037840"/>
              <a:gd name="connsiteY31" fmla="*/ 1036320 h 1201393"/>
              <a:gd name="connsiteX32" fmla="*/ 1656080 w 3037840"/>
              <a:gd name="connsiteY32" fmla="*/ 944880 h 1201393"/>
              <a:gd name="connsiteX33" fmla="*/ 1676400 w 3037840"/>
              <a:gd name="connsiteY33" fmla="*/ 914400 h 1201393"/>
              <a:gd name="connsiteX34" fmla="*/ 1666240 w 3037840"/>
              <a:gd name="connsiteY34" fmla="*/ 782320 h 1201393"/>
              <a:gd name="connsiteX35" fmla="*/ 1656080 w 3037840"/>
              <a:gd name="connsiteY35" fmla="*/ 751840 h 1201393"/>
              <a:gd name="connsiteX36" fmla="*/ 1666240 w 3037840"/>
              <a:gd name="connsiteY36" fmla="*/ 670560 h 1201393"/>
              <a:gd name="connsiteX37" fmla="*/ 2387600 w 3037840"/>
              <a:gd name="connsiteY37" fmla="*/ 670560 h 1201393"/>
              <a:gd name="connsiteX38" fmla="*/ 2672080 w 3037840"/>
              <a:gd name="connsiteY38" fmla="*/ 680720 h 1201393"/>
              <a:gd name="connsiteX39" fmla="*/ 2733040 w 3037840"/>
              <a:gd name="connsiteY39" fmla="*/ 701040 h 1201393"/>
              <a:gd name="connsiteX40" fmla="*/ 2783840 w 3037840"/>
              <a:gd name="connsiteY40" fmla="*/ 721360 h 1201393"/>
              <a:gd name="connsiteX41" fmla="*/ 2834640 w 3037840"/>
              <a:gd name="connsiteY41" fmla="*/ 731520 h 1201393"/>
              <a:gd name="connsiteX42" fmla="*/ 2966720 w 3037840"/>
              <a:gd name="connsiteY42" fmla="*/ 772160 h 1201393"/>
              <a:gd name="connsiteX43" fmla="*/ 3037840 w 3037840"/>
              <a:gd name="connsiteY43" fmla="*/ 751840 h 1201393"/>
              <a:gd name="connsiteX44" fmla="*/ 3027680 w 3037840"/>
              <a:gd name="connsiteY44" fmla="*/ 579120 h 1201393"/>
              <a:gd name="connsiteX45" fmla="*/ 3017520 w 3037840"/>
              <a:gd name="connsiteY45" fmla="*/ 548640 h 1201393"/>
              <a:gd name="connsiteX46" fmla="*/ 2987040 w 3037840"/>
              <a:gd name="connsiteY46" fmla="*/ 538480 h 1201393"/>
              <a:gd name="connsiteX47" fmla="*/ 2885440 w 3037840"/>
              <a:gd name="connsiteY47" fmla="*/ 528320 h 1201393"/>
              <a:gd name="connsiteX48" fmla="*/ 2814320 w 3037840"/>
              <a:gd name="connsiteY48" fmla="*/ 487680 h 1201393"/>
              <a:gd name="connsiteX49" fmla="*/ 2682240 w 3037840"/>
              <a:gd name="connsiteY49" fmla="*/ 396240 h 1201393"/>
              <a:gd name="connsiteX50" fmla="*/ 2651760 w 3037840"/>
              <a:gd name="connsiteY50" fmla="*/ 386080 h 1201393"/>
              <a:gd name="connsiteX51" fmla="*/ 2611120 w 3037840"/>
              <a:gd name="connsiteY51" fmla="*/ 365760 h 1201393"/>
              <a:gd name="connsiteX52" fmla="*/ 2458720 w 3037840"/>
              <a:gd name="connsiteY52" fmla="*/ 345440 h 1201393"/>
              <a:gd name="connsiteX53" fmla="*/ 2346960 w 3037840"/>
              <a:gd name="connsiteY53" fmla="*/ 294640 h 1201393"/>
              <a:gd name="connsiteX54" fmla="*/ 2336800 w 3037840"/>
              <a:gd name="connsiteY54" fmla="*/ 233680 h 1201393"/>
              <a:gd name="connsiteX55" fmla="*/ 2265680 w 3037840"/>
              <a:gd name="connsiteY55" fmla="*/ 101600 h 1201393"/>
              <a:gd name="connsiteX56" fmla="*/ 2225040 w 3037840"/>
              <a:gd name="connsiteY56" fmla="*/ 60960 h 1201393"/>
              <a:gd name="connsiteX57" fmla="*/ 2123440 w 3037840"/>
              <a:gd name="connsiteY57" fmla="*/ 20320 h 1201393"/>
              <a:gd name="connsiteX58" fmla="*/ 1950720 w 3037840"/>
              <a:gd name="connsiteY58" fmla="*/ 0 h 1201393"/>
              <a:gd name="connsiteX59" fmla="*/ 1788160 w 3037840"/>
              <a:gd name="connsiteY59" fmla="*/ 10160 h 1201393"/>
              <a:gd name="connsiteX60" fmla="*/ 1757680 w 3037840"/>
              <a:gd name="connsiteY60" fmla="*/ 20320 h 1201393"/>
              <a:gd name="connsiteX61" fmla="*/ 1717040 w 3037840"/>
              <a:gd name="connsiteY61" fmla="*/ 30480 h 1201393"/>
              <a:gd name="connsiteX62" fmla="*/ 1574800 w 3037840"/>
              <a:gd name="connsiteY62" fmla="*/ 71120 h 120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7840" h="1201393">
                <a:moveTo>
                  <a:pt x="1574800" y="71120"/>
                </a:moveTo>
                <a:cubicBezTo>
                  <a:pt x="1527387" y="79587"/>
                  <a:pt x="1479880" y="76773"/>
                  <a:pt x="1432560" y="81280"/>
                </a:cubicBezTo>
                <a:cubicBezTo>
                  <a:pt x="1408721" y="83550"/>
                  <a:pt x="1385368" y="92397"/>
                  <a:pt x="1361440" y="91440"/>
                </a:cubicBezTo>
                <a:cubicBezTo>
                  <a:pt x="1300154" y="88989"/>
                  <a:pt x="1239520" y="77893"/>
                  <a:pt x="1178560" y="71120"/>
                </a:cubicBezTo>
                <a:cubicBezTo>
                  <a:pt x="1097280" y="74507"/>
                  <a:pt x="1015308" y="70164"/>
                  <a:pt x="934720" y="81280"/>
                </a:cubicBezTo>
                <a:cubicBezTo>
                  <a:pt x="859921" y="91597"/>
                  <a:pt x="898655" y="135803"/>
                  <a:pt x="843280" y="172720"/>
                </a:cubicBezTo>
                <a:cubicBezTo>
                  <a:pt x="802200" y="200107"/>
                  <a:pt x="795745" y="209346"/>
                  <a:pt x="731520" y="213360"/>
                </a:cubicBezTo>
                <a:cubicBezTo>
                  <a:pt x="596275" y="221813"/>
                  <a:pt x="460587" y="220133"/>
                  <a:pt x="325120" y="223520"/>
                </a:cubicBezTo>
                <a:cubicBezTo>
                  <a:pt x="311573" y="240453"/>
                  <a:pt x="301034" y="260313"/>
                  <a:pt x="284480" y="274320"/>
                </a:cubicBezTo>
                <a:cubicBezTo>
                  <a:pt x="256515" y="297982"/>
                  <a:pt x="193040" y="335280"/>
                  <a:pt x="193040" y="335280"/>
                </a:cubicBezTo>
                <a:cubicBezTo>
                  <a:pt x="153540" y="394529"/>
                  <a:pt x="196060" y="338076"/>
                  <a:pt x="132080" y="396240"/>
                </a:cubicBezTo>
                <a:cubicBezTo>
                  <a:pt x="64596" y="457589"/>
                  <a:pt x="75088" y="446168"/>
                  <a:pt x="40640" y="497840"/>
                </a:cubicBezTo>
                <a:cubicBezTo>
                  <a:pt x="40232" y="499268"/>
                  <a:pt x="12850" y="592115"/>
                  <a:pt x="10160" y="609600"/>
                </a:cubicBezTo>
                <a:cubicBezTo>
                  <a:pt x="5497" y="639911"/>
                  <a:pt x="3387" y="670560"/>
                  <a:pt x="0" y="701040"/>
                </a:cubicBezTo>
                <a:cubicBezTo>
                  <a:pt x="3387" y="785707"/>
                  <a:pt x="1998" y="870700"/>
                  <a:pt x="10160" y="955040"/>
                </a:cubicBezTo>
                <a:cubicBezTo>
                  <a:pt x="12223" y="976360"/>
                  <a:pt x="23707" y="995680"/>
                  <a:pt x="30480" y="1016000"/>
                </a:cubicBezTo>
                <a:cubicBezTo>
                  <a:pt x="33867" y="1026160"/>
                  <a:pt x="30480" y="1043093"/>
                  <a:pt x="40640" y="1046480"/>
                </a:cubicBezTo>
                <a:lnTo>
                  <a:pt x="71120" y="1056640"/>
                </a:lnTo>
                <a:cubicBezTo>
                  <a:pt x="81280" y="1066800"/>
                  <a:pt x="89125" y="1079991"/>
                  <a:pt x="101600" y="1087120"/>
                </a:cubicBezTo>
                <a:cubicBezTo>
                  <a:pt x="114082" y="1094252"/>
                  <a:pt x="199492" y="1106822"/>
                  <a:pt x="203200" y="1107440"/>
                </a:cubicBezTo>
                <a:cubicBezTo>
                  <a:pt x="220133" y="1114213"/>
                  <a:pt x="236040" y="1124591"/>
                  <a:pt x="254000" y="1127760"/>
                </a:cubicBezTo>
                <a:cubicBezTo>
                  <a:pt x="294160" y="1134847"/>
                  <a:pt x="335307" y="1134228"/>
                  <a:pt x="375920" y="1137920"/>
                </a:cubicBezTo>
                <a:lnTo>
                  <a:pt x="477520" y="1148080"/>
                </a:lnTo>
                <a:cubicBezTo>
                  <a:pt x="494453" y="1154853"/>
                  <a:pt x="511243" y="1161996"/>
                  <a:pt x="528320" y="1168400"/>
                </a:cubicBezTo>
                <a:cubicBezTo>
                  <a:pt x="722139" y="1241082"/>
                  <a:pt x="970660" y="1171459"/>
                  <a:pt x="1148080" y="1168400"/>
                </a:cubicBezTo>
                <a:cubicBezTo>
                  <a:pt x="1171787" y="1165013"/>
                  <a:pt x="1196694" y="1166424"/>
                  <a:pt x="1219200" y="1158240"/>
                </a:cubicBezTo>
                <a:cubicBezTo>
                  <a:pt x="1235114" y="1152453"/>
                  <a:pt x="1245138" y="1136161"/>
                  <a:pt x="1259840" y="1127760"/>
                </a:cubicBezTo>
                <a:cubicBezTo>
                  <a:pt x="1269139" y="1122447"/>
                  <a:pt x="1280533" y="1121950"/>
                  <a:pt x="1290320" y="1117600"/>
                </a:cubicBezTo>
                <a:cubicBezTo>
                  <a:pt x="1311080" y="1108373"/>
                  <a:pt x="1329566" y="1093801"/>
                  <a:pt x="1351280" y="1087120"/>
                </a:cubicBezTo>
                <a:cubicBezTo>
                  <a:pt x="1374168" y="1080077"/>
                  <a:pt x="1398529" y="1078870"/>
                  <a:pt x="1422400" y="1076960"/>
                </a:cubicBezTo>
                <a:cubicBezTo>
                  <a:pt x="1483260" y="1072091"/>
                  <a:pt x="1544320" y="1070187"/>
                  <a:pt x="1605280" y="1066800"/>
                </a:cubicBezTo>
                <a:cubicBezTo>
                  <a:pt x="1608667" y="1056640"/>
                  <a:pt x="1611680" y="1046348"/>
                  <a:pt x="1615440" y="1036320"/>
                </a:cubicBezTo>
                <a:cubicBezTo>
                  <a:pt x="1627316" y="1004651"/>
                  <a:pt x="1639288" y="974267"/>
                  <a:pt x="1656080" y="944880"/>
                </a:cubicBezTo>
                <a:cubicBezTo>
                  <a:pt x="1662138" y="934278"/>
                  <a:pt x="1669627" y="924560"/>
                  <a:pt x="1676400" y="914400"/>
                </a:cubicBezTo>
                <a:cubicBezTo>
                  <a:pt x="1673013" y="870373"/>
                  <a:pt x="1671717" y="826136"/>
                  <a:pt x="1666240" y="782320"/>
                </a:cubicBezTo>
                <a:cubicBezTo>
                  <a:pt x="1664912" y="771693"/>
                  <a:pt x="1656080" y="762550"/>
                  <a:pt x="1656080" y="751840"/>
                </a:cubicBezTo>
                <a:cubicBezTo>
                  <a:pt x="1656080" y="724536"/>
                  <a:pt x="1662853" y="697653"/>
                  <a:pt x="1666240" y="670560"/>
                </a:cubicBezTo>
                <a:cubicBezTo>
                  <a:pt x="1940270" y="725366"/>
                  <a:pt x="1647665" y="670560"/>
                  <a:pt x="2387600" y="670560"/>
                </a:cubicBezTo>
                <a:cubicBezTo>
                  <a:pt x="2482487" y="670560"/>
                  <a:pt x="2577253" y="677333"/>
                  <a:pt x="2672080" y="680720"/>
                </a:cubicBezTo>
                <a:cubicBezTo>
                  <a:pt x="2692400" y="687493"/>
                  <a:pt x="2713153" y="693085"/>
                  <a:pt x="2733040" y="701040"/>
                </a:cubicBezTo>
                <a:cubicBezTo>
                  <a:pt x="2749973" y="707813"/>
                  <a:pt x="2766371" y="716119"/>
                  <a:pt x="2783840" y="721360"/>
                </a:cubicBezTo>
                <a:cubicBezTo>
                  <a:pt x="2800380" y="726322"/>
                  <a:pt x="2817707" y="728133"/>
                  <a:pt x="2834640" y="731520"/>
                </a:cubicBezTo>
                <a:cubicBezTo>
                  <a:pt x="2872566" y="747774"/>
                  <a:pt x="2921954" y="775604"/>
                  <a:pt x="2966720" y="772160"/>
                </a:cubicBezTo>
                <a:cubicBezTo>
                  <a:pt x="2991303" y="770269"/>
                  <a:pt x="3014133" y="758613"/>
                  <a:pt x="3037840" y="751840"/>
                </a:cubicBezTo>
                <a:cubicBezTo>
                  <a:pt x="3034453" y="694267"/>
                  <a:pt x="3033419" y="636507"/>
                  <a:pt x="3027680" y="579120"/>
                </a:cubicBezTo>
                <a:cubicBezTo>
                  <a:pt x="3026614" y="568464"/>
                  <a:pt x="3025093" y="556213"/>
                  <a:pt x="3017520" y="548640"/>
                </a:cubicBezTo>
                <a:cubicBezTo>
                  <a:pt x="3009947" y="541067"/>
                  <a:pt x="2997625" y="540108"/>
                  <a:pt x="2987040" y="538480"/>
                </a:cubicBezTo>
                <a:cubicBezTo>
                  <a:pt x="2953400" y="533305"/>
                  <a:pt x="2919307" y="531707"/>
                  <a:pt x="2885440" y="528320"/>
                </a:cubicBezTo>
                <a:cubicBezTo>
                  <a:pt x="2817005" y="459885"/>
                  <a:pt x="2896189" y="528615"/>
                  <a:pt x="2814320" y="487680"/>
                </a:cubicBezTo>
                <a:cubicBezTo>
                  <a:pt x="2737017" y="449029"/>
                  <a:pt x="2803685" y="436722"/>
                  <a:pt x="2682240" y="396240"/>
                </a:cubicBezTo>
                <a:cubicBezTo>
                  <a:pt x="2672080" y="392853"/>
                  <a:pt x="2661604" y="390299"/>
                  <a:pt x="2651760" y="386080"/>
                </a:cubicBezTo>
                <a:cubicBezTo>
                  <a:pt x="2637839" y="380114"/>
                  <a:pt x="2625301" y="371078"/>
                  <a:pt x="2611120" y="365760"/>
                </a:cubicBezTo>
                <a:cubicBezTo>
                  <a:pt x="2568039" y="349605"/>
                  <a:pt x="2493708" y="348621"/>
                  <a:pt x="2458720" y="345440"/>
                </a:cubicBezTo>
                <a:cubicBezTo>
                  <a:pt x="2363501" y="321635"/>
                  <a:pt x="2397187" y="344867"/>
                  <a:pt x="2346960" y="294640"/>
                </a:cubicBezTo>
                <a:cubicBezTo>
                  <a:pt x="2343573" y="274320"/>
                  <a:pt x="2343729" y="253080"/>
                  <a:pt x="2336800" y="233680"/>
                </a:cubicBezTo>
                <a:cubicBezTo>
                  <a:pt x="2331241" y="218114"/>
                  <a:pt x="2283118" y="124020"/>
                  <a:pt x="2265680" y="101600"/>
                </a:cubicBezTo>
                <a:cubicBezTo>
                  <a:pt x="2253918" y="86478"/>
                  <a:pt x="2241674" y="70465"/>
                  <a:pt x="2225040" y="60960"/>
                </a:cubicBezTo>
                <a:cubicBezTo>
                  <a:pt x="2193370" y="42863"/>
                  <a:pt x="2159419" y="26317"/>
                  <a:pt x="2123440" y="20320"/>
                </a:cubicBezTo>
                <a:cubicBezTo>
                  <a:pt x="2025582" y="4010"/>
                  <a:pt x="2082996" y="12025"/>
                  <a:pt x="1950720" y="0"/>
                </a:cubicBezTo>
                <a:cubicBezTo>
                  <a:pt x="1896533" y="3387"/>
                  <a:pt x="1842154" y="4476"/>
                  <a:pt x="1788160" y="10160"/>
                </a:cubicBezTo>
                <a:cubicBezTo>
                  <a:pt x="1777509" y="11281"/>
                  <a:pt x="1767978" y="17378"/>
                  <a:pt x="1757680" y="20320"/>
                </a:cubicBezTo>
                <a:cubicBezTo>
                  <a:pt x="1744254" y="24156"/>
                  <a:pt x="1730881" y="28635"/>
                  <a:pt x="1717040" y="30480"/>
                </a:cubicBezTo>
                <a:cubicBezTo>
                  <a:pt x="1583935" y="48227"/>
                  <a:pt x="1622213" y="62653"/>
                  <a:pt x="1574800" y="71120"/>
                </a:cubicBezTo>
                <a:close/>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sp>
        <p:nvSpPr>
          <p:cNvPr id="10" name="CaixaDeTexto 9"/>
          <p:cNvSpPr txBox="1"/>
          <p:nvPr/>
        </p:nvSpPr>
        <p:spPr>
          <a:xfrm>
            <a:off x="770583" y="5983659"/>
            <a:ext cx="10369152" cy="421879"/>
          </a:xfrm>
          <a:prstGeom prst="roundRect">
            <a:avLst/>
          </a:prstGeom>
          <a:solidFill>
            <a:schemeClr val="accent4">
              <a:lumMod val="20000"/>
              <a:lumOff val="80000"/>
            </a:schemeClr>
          </a:solidFill>
          <a:ln w="6350">
            <a:solidFill>
              <a:schemeClr val="tx1"/>
            </a:solidFill>
          </a:ln>
        </p:spPr>
        <p:txBody>
          <a:bodyPr wrap="square" lIns="108000" tIns="108000" rIns="108000" bIns="108000" rtlCol="0" anchor="ctr">
            <a:noAutofit/>
          </a:bodyPr>
          <a:lstStyle/>
          <a:p>
            <a:pPr algn="ctr"/>
            <a:r>
              <a:rPr lang="en-US" sz="1400" b="1" dirty="0">
                <a:latin typeface="Arial" panose="020B0604020202020204" pitchFamily="34" charset="0"/>
                <a:cs typeface="Arial" panose="020B0604020202020204" pitchFamily="34" charset="0"/>
              </a:rPr>
              <a:t>Our modification #3:</a:t>
            </a:r>
            <a:r>
              <a:rPr lang="en-US" sz="1400" dirty="0">
                <a:latin typeface="Arial" panose="020B0604020202020204" pitchFamily="34" charset="0"/>
                <a:cs typeface="Arial" panose="020B0604020202020204" pitchFamily="34" charset="0"/>
              </a:rPr>
              <a:t> We use </a:t>
            </a:r>
            <a:r>
              <a:rPr lang="en-US" sz="1400" b="1" dirty="0">
                <a:latin typeface="Arial" panose="020B0604020202020204" pitchFamily="34" charset="0"/>
                <a:cs typeface="Arial" panose="020B0604020202020204" pitchFamily="34" charset="0"/>
              </a:rPr>
              <a:t>feature model analysis</a:t>
            </a:r>
            <a:r>
              <a:rPr lang="en-US" sz="1400" dirty="0">
                <a:latin typeface="Arial" panose="020B0604020202020204" pitchFamily="34" charset="0"/>
                <a:cs typeface="Arial" panose="020B0604020202020204" pitchFamily="34" charset="0"/>
              </a:rPr>
              <a:t> to </a:t>
            </a:r>
            <a:r>
              <a:rPr lang="en-US" sz="1400" b="1" dirty="0">
                <a:latin typeface="Arial" panose="020B0604020202020204" pitchFamily="34" charset="0"/>
                <a:cs typeface="Arial" panose="020B0604020202020204" pitchFamily="34" charset="0"/>
              </a:rPr>
              <a:t>identify core features </a:t>
            </a:r>
            <a:r>
              <a:rPr lang="en-US" sz="1400" dirty="0">
                <a:latin typeface="Arial" panose="020B0604020202020204" pitchFamily="34" charset="0"/>
                <a:cs typeface="Arial" panose="020B0604020202020204" pitchFamily="34" charset="0"/>
              </a:rPr>
              <a:t>of the SPL and </a:t>
            </a:r>
            <a:r>
              <a:rPr lang="en-US" sz="1400" b="1" dirty="0">
                <a:latin typeface="Arial" panose="020B0604020202020204" pitchFamily="34" charset="0"/>
                <a:cs typeface="Arial" panose="020B0604020202020204" pitchFamily="34" charset="0"/>
              </a:rPr>
              <a:t>simplify feature constrains</a:t>
            </a:r>
          </a:p>
        </p:txBody>
      </p:sp>
      <p:sp>
        <p:nvSpPr>
          <p:cNvPr id="11" name="Retângulo 10"/>
          <p:cNvSpPr/>
          <p:nvPr/>
        </p:nvSpPr>
        <p:spPr>
          <a:xfrm>
            <a:off x="0" y="6453336"/>
            <a:ext cx="12198350" cy="400110"/>
          </a:xfrm>
          <a:prstGeom prst="rect">
            <a:avLst/>
          </a:prstGeom>
          <a:noFill/>
        </p:spPr>
        <p:txBody>
          <a:bodyPr wrap="square" anchor="b">
            <a:spAutoFit/>
          </a:bodyPr>
          <a:lstStyle/>
          <a:p>
            <a:r>
              <a:rPr lang="pt-BR" sz="1000" dirty="0">
                <a:solidFill>
                  <a:schemeClr val="bg1"/>
                </a:solidFill>
              </a:rPr>
              <a:t>V. </a:t>
            </a:r>
            <a:r>
              <a:rPr lang="pt-BR" sz="1000" dirty="0" err="1">
                <a:solidFill>
                  <a:schemeClr val="bg1"/>
                </a:solidFill>
              </a:rPr>
              <a:t>Hafemann</a:t>
            </a:r>
            <a:r>
              <a:rPr lang="pt-BR" sz="1000" dirty="0">
                <a:solidFill>
                  <a:schemeClr val="bg1"/>
                </a:solidFill>
              </a:rPr>
              <a:t> </a:t>
            </a:r>
            <a:r>
              <a:rPr lang="pt-BR" sz="1000" dirty="0" err="1">
                <a:solidFill>
                  <a:schemeClr val="bg1"/>
                </a:solidFill>
              </a:rPr>
              <a:t>Fragal</a:t>
            </a:r>
            <a:r>
              <a:rPr lang="pt-BR" sz="1000" dirty="0">
                <a:solidFill>
                  <a:schemeClr val="bg1"/>
                </a:solidFill>
              </a:rPr>
              <a:t>, A. </a:t>
            </a:r>
            <a:r>
              <a:rPr lang="pt-BR" sz="1000" dirty="0" err="1">
                <a:solidFill>
                  <a:schemeClr val="bg1"/>
                </a:solidFill>
              </a:rPr>
              <a:t>Simao</a:t>
            </a:r>
            <a:r>
              <a:rPr lang="pt-BR" sz="1000" dirty="0">
                <a:solidFill>
                  <a:schemeClr val="bg1"/>
                </a:solidFill>
              </a:rPr>
              <a:t>, </a:t>
            </a:r>
            <a:r>
              <a:rPr lang="pt-BR" sz="1000" dirty="0" err="1">
                <a:solidFill>
                  <a:schemeClr val="bg1"/>
                </a:solidFill>
              </a:rPr>
              <a:t>and</a:t>
            </a:r>
            <a:r>
              <a:rPr lang="pt-BR" sz="1000" dirty="0">
                <a:solidFill>
                  <a:schemeClr val="bg1"/>
                </a:solidFill>
              </a:rPr>
              <a:t> M. R. </a:t>
            </a:r>
            <a:r>
              <a:rPr lang="pt-BR" sz="1000" dirty="0" err="1">
                <a:solidFill>
                  <a:schemeClr val="bg1"/>
                </a:solidFill>
              </a:rPr>
              <a:t>Mousavi</a:t>
            </a:r>
            <a:r>
              <a:rPr lang="pt-BR" sz="1000" dirty="0">
                <a:solidFill>
                  <a:schemeClr val="bg1"/>
                </a:solidFill>
              </a:rPr>
              <a:t>, ‘</a:t>
            </a:r>
            <a:r>
              <a:rPr lang="pt-BR" sz="1000" dirty="0" err="1">
                <a:solidFill>
                  <a:schemeClr val="bg1"/>
                </a:solidFill>
              </a:rPr>
              <a:t>Validated</a:t>
            </a:r>
            <a:r>
              <a:rPr lang="pt-BR" sz="1000" dirty="0">
                <a:solidFill>
                  <a:schemeClr val="bg1"/>
                </a:solidFill>
              </a:rPr>
              <a:t> Test </a:t>
            </a:r>
            <a:r>
              <a:rPr lang="pt-BR" sz="1000" dirty="0" err="1">
                <a:solidFill>
                  <a:schemeClr val="bg1"/>
                </a:solidFill>
              </a:rPr>
              <a:t>Models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t>
            </a:r>
            <a:r>
              <a:rPr lang="pt-BR" sz="1000" dirty="0" err="1">
                <a:solidFill>
                  <a:schemeClr val="bg1"/>
                </a:solidFill>
              </a:rPr>
              <a:t>Featured</a:t>
            </a:r>
            <a:r>
              <a:rPr lang="pt-BR" sz="1000" dirty="0">
                <a:solidFill>
                  <a:schemeClr val="bg1"/>
                </a:solidFill>
              </a:rPr>
              <a:t> </a:t>
            </a:r>
            <a:r>
              <a:rPr lang="pt-BR" sz="1000" dirty="0" err="1">
                <a:solidFill>
                  <a:schemeClr val="bg1"/>
                </a:solidFill>
              </a:rPr>
              <a:t>Finite</a:t>
            </a:r>
            <a:r>
              <a:rPr lang="pt-BR" sz="1000" dirty="0">
                <a:solidFill>
                  <a:schemeClr val="bg1"/>
                </a:solidFill>
              </a:rPr>
              <a:t> </a:t>
            </a:r>
            <a:r>
              <a:rPr lang="pt-BR" sz="1000" dirty="0" err="1">
                <a:solidFill>
                  <a:schemeClr val="bg1"/>
                </a:solidFill>
              </a:rPr>
              <a:t>State</a:t>
            </a:r>
            <a:r>
              <a:rPr lang="pt-BR" sz="1000" dirty="0">
                <a:solidFill>
                  <a:schemeClr val="bg1"/>
                </a:solidFill>
              </a:rPr>
              <a:t> </a:t>
            </a:r>
            <a:r>
              <a:rPr lang="pt-BR" sz="1000" dirty="0" err="1">
                <a:solidFill>
                  <a:schemeClr val="bg1"/>
                </a:solidFill>
              </a:rPr>
              <a:t>Machines</a:t>
            </a:r>
            <a:r>
              <a:rPr lang="pt-BR" sz="1000" dirty="0">
                <a:solidFill>
                  <a:schemeClr val="bg1"/>
                </a:solidFill>
              </a:rPr>
              <a:t>’, in `FACS 2016.</a:t>
            </a:r>
          </a:p>
          <a:p>
            <a:r>
              <a:rPr lang="pt-BR" sz="1000" dirty="0">
                <a:solidFill>
                  <a:schemeClr val="bg1"/>
                </a:solidFill>
              </a:rPr>
              <a:t>D. Benavides, S. Segura, </a:t>
            </a:r>
            <a:r>
              <a:rPr lang="pt-BR" sz="1000" dirty="0" err="1">
                <a:solidFill>
                  <a:schemeClr val="bg1"/>
                </a:solidFill>
              </a:rPr>
              <a:t>and</a:t>
            </a:r>
            <a:r>
              <a:rPr lang="pt-BR" sz="1000" dirty="0">
                <a:solidFill>
                  <a:schemeClr val="bg1"/>
                </a:solidFill>
              </a:rPr>
              <a:t> A. Ruiz-Cortés, ‘</a:t>
            </a:r>
            <a:r>
              <a:rPr lang="pt-BR" sz="1000" dirty="0" err="1">
                <a:solidFill>
                  <a:schemeClr val="bg1"/>
                </a:solidFill>
              </a:rPr>
              <a:t>Automated</a:t>
            </a:r>
            <a:r>
              <a:rPr lang="pt-BR" sz="1000" dirty="0">
                <a:solidFill>
                  <a:schemeClr val="bg1"/>
                </a:solidFill>
              </a:rPr>
              <a:t> </a:t>
            </a:r>
            <a:r>
              <a:rPr lang="pt-BR" sz="1000" dirty="0" err="1">
                <a:solidFill>
                  <a:schemeClr val="bg1"/>
                </a:solidFill>
              </a:rPr>
              <a:t>analysis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feature</a:t>
            </a:r>
            <a:r>
              <a:rPr lang="pt-BR" sz="1000" dirty="0">
                <a:solidFill>
                  <a:schemeClr val="bg1"/>
                </a:solidFill>
              </a:rPr>
              <a:t> </a:t>
            </a:r>
            <a:r>
              <a:rPr lang="pt-BR" sz="1000" dirty="0" err="1">
                <a:solidFill>
                  <a:schemeClr val="bg1"/>
                </a:solidFill>
              </a:rPr>
              <a:t>models</a:t>
            </a:r>
            <a:r>
              <a:rPr lang="pt-BR" sz="1000" dirty="0">
                <a:solidFill>
                  <a:schemeClr val="bg1"/>
                </a:solidFill>
              </a:rPr>
              <a:t> 20 </a:t>
            </a:r>
            <a:r>
              <a:rPr lang="pt-BR" sz="1000" dirty="0" err="1">
                <a:solidFill>
                  <a:schemeClr val="bg1"/>
                </a:solidFill>
              </a:rPr>
              <a:t>years</a:t>
            </a:r>
            <a:r>
              <a:rPr lang="pt-BR" sz="1000" dirty="0">
                <a:solidFill>
                  <a:schemeClr val="bg1"/>
                </a:solidFill>
              </a:rPr>
              <a:t> later: A </a:t>
            </a:r>
            <a:r>
              <a:rPr lang="pt-BR" sz="1000" dirty="0" err="1">
                <a:solidFill>
                  <a:schemeClr val="bg1"/>
                </a:solidFill>
              </a:rPr>
              <a:t>literature</a:t>
            </a:r>
            <a:r>
              <a:rPr lang="pt-BR" sz="1000" dirty="0">
                <a:solidFill>
                  <a:schemeClr val="bg1"/>
                </a:solidFill>
              </a:rPr>
              <a:t> </a:t>
            </a:r>
            <a:r>
              <a:rPr lang="pt-BR" sz="1000" dirty="0" err="1">
                <a:solidFill>
                  <a:schemeClr val="bg1"/>
                </a:solidFill>
              </a:rPr>
              <a:t>review</a:t>
            </a:r>
            <a:r>
              <a:rPr lang="pt-BR" sz="1000" dirty="0">
                <a:solidFill>
                  <a:schemeClr val="bg1"/>
                </a:solidFill>
              </a:rPr>
              <a:t>’, </a:t>
            </a:r>
            <a:r>
              <a:rPr lang="pt-BR" sz="1000" dirty="0" err="1">
                <a:solidFill>
                  <a:schemeClr val="bg1"/>
                </a:solidFill>
              </a:rPr>
              <a:t>Information</a:t>
            </a:r>
            <a:r>
              <a:rPr lang="pt-BR" sz="1000" dirty="0">
                <a:solidFill>
                  <a:schemeClr val="bg1"/>
                </a:solidFill>
              </a:rPr>
              <a:t> Systems, vol. 35, no. 6, pp. 615–636, 2010</a:t>
            </a:r>
          </a:p>
        </p:txBody>
      </p:sp>
    </p:spTree>
    <p:extLst>
      <p:ext uri="{BB962C8B-B14F-4D97-AF65-F5344CB8AC3E}">
        <p14:creationId xmlns:p14="http://schemas.microsoft.com/office/powerpoint/2010/main" val="414240980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par>
                          <p:cTn id="17" fill="hold">
                            <p:stCondLst>
                              <p:cond delay="500"/>
                            </p:stCondLst>
                            <p:childTnLst>
                              <p:par>
                                <p:cTn id="18" presetID="26"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290">
                                          <p:stCondLst>
                                            <p:cond delay="0"/>
                                          </p:stCondLst>
                                        </p:cTn>
                                        <p:tgtEl>
                                          <p:spTgt spid="10"/>
                                        </p:tgtEl>
                                      </p:cBhvr>
                                    </p:animEffect>
                                    <p:anim calcmode="lin" valueType="num">
                                      <p:cBhvr>
                                        <p:cTn id="21"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26" dur="13">
                                          <p:stCondLst>
                                            <p:cond delay="325"/>
                                          </p:stCondLst>
                                        </p:cTn>
                                        <p:tgtEl>
                                          <p:spTgt spid="10"/>
                                        </p:tgtEl>
                                      </p:cBhvr>
                                      <p:to x="100000" y="60000"/>
                                    </p:animScale>
                                    <p:animScale>
                                      <p:cBhvr>
                                        <p:cTn id="27" dur="83" decel="50000">
                                          <p:stCondLst>
                                            <p:cond delay="338"/>
                                          </p:stCondLst>
                                        </p:cTn>
                                        <p:tgtEl>
                                          <p:spTgt spid="10"/>
                                        </p:tgtEl>
                                      </p:cBhvr>
                                      <p:to x="100000" y="100000"/>
                                    </p:animScale>
                                    <p:animScale>
                                      <p:cBhvr>
                                        <p:cTn id="28" dur="13">
                                          <p:stCondLst>
                                            <p:cond delay="656"/>
                                          </p:stCondLst>
                                        </p:cTn>
                                        <p:tgtEl>
                                          <p:spTgt spid="10"/>
                                        </p:tgtEl>
                                      </p:cBhvr>
                                      <p:to x="100000" y="80000"/>
                                    </p:animScale>
                                    <p:animScale>
                                      <p:cBhvr>
                                        <p:cTn id="29" dur="83" decel="50000">
                                          <p:stCondLst>
                                            <p:cond delay="669"/>
                                          </p:stCondLst>
                                        </p:cTn>
                                        <p:tgtEl>
                                          <p:spTgt spid="10"/>
                                        </p:tgtEl>
                                      </p:cBhvr>
                                      <p:to x="100000" y="100000"/>
                                    </p:animScale>
                                    <p:animScale>
                                      <p:cBhvr>
                                        <p:cTn id="30" dur="13">
                                          <p:stCondLst>
                                            <p:cond delay="821"/>
                                          </p:stCondLst>
                                        </p:cTn>
                                        <p:tgtEl>
                                          <p:spTgt spid="10"/>
                                        </p:tgtEl>
                                      </p:cBhvr>
                                      <p:to x="100000" y="90000"/>
                                    </p:animScale>
                                    <p:animScale>
                                      <p:cBhvr>
                                        <p:cTn id="31" dur="83" decel="50000">
                                          <p:stCondLst>
                                            <p:cond delay="834"/>
                                          </p:stCondLst>
                                        </p:cTn>
                                        <p:tgtEl>
                                          <p:spTgt spid="10"/>
                                        </p:tgtEl>
                                      </p:cBhvr>
                                      <p:to x="100000" y="100000"/>
                                    </p:animScale>
                                    <p:animScale>
                                      <p:cBhvr>
                                        <p:cTn id="32" dur="13">
                                          <p:stCondLst>
                                            <p:cond delay="904"/>
                                          </p:stCondLst>
                                        </p:cTn>
                                        <p:tgtEl>
                                          <p:spTgt spid="10"/>
                                        </p:tgtEl>
                                      </p:cBhvr>
                                      <p:to x="100000" y="95000"/>
                                    </p:animScale>
                                    <p:animScale>
                                      <p:cBhvr>
                                        <p:cTn id="33" dur="83" decel="50000">
                                          <p:stCondLst>
                                            <p:cond delay="917"/>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Vertical 5"/>
          <p:cNvSpPr>
            <a:spLocks noGrp="1"/>
          </p:cNvSpPr>
          <p:nvPr>
            <p:ph type="body" orient="vert" idx="1"/>
          </p:nvPr>
        </p:nvSpPr>
        <p:spPr>
          <a:xfrm>
            <a:off x="404664" y="1031082"/>
            <a:ext cx="11389023" cy="4795836"/>
          </a:xfrm>
        </p:spPr>
        <p:txBody>
          <a:bodyPr anchor="ctr">
            <a:normAutofit/>
          </a:bodyPr>
          <a:lstStyle/>
          <a:p>
            <a:pPr marL="0" indent="0" algn="ctr">
              <a:buNone/>
            </a:pPr>
            <a:r>
              <a:rPr lang="en-US" sz="4800" noProof="0" dirty="0"/>
              <a:t>Empirical Evaluation</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49</a:t>
            </a:fld>
            <a:endParaRPr lang="nl-NL"/>
          </a:p>
        </p:txBody>
      </p:sp>
    </p:spTree>
    <p:extLst>
      <p:ext uri="{BB962C8B-B14F-4D97-AF65-F5344CB8AC3E}">
        <p14:creationId xmlns:p14="http://schemas.microsoft.com/office/powerpoint/2010/main" val="41302414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Introduction</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a:t>
            </a:fld>
            <a:endParaRPr lang="nl-NL"/>
          </a:p>
        </p:txBody>
      </p:sp>
      <p:pic>
        <p:nvPicPr>
          <p:cNvPr id="10" name="Imagem 9"/>
          <p:cNvPicPr>
            <a:picLocks noChangeAspect="1"/>
          </p:cNvPicPr>
          <p:nvPr/>
        </p:nvPicPr>
        <p:blipFill rotWithShape="1">
          <a:blip r:embed="rId3"/>
          <a:srcRect l="18008" t="2315" r="18744" b="2126"/>
          <a:stretch/>
        </p:blipFill>
        <p:spPr>
          <a:xfrm>
            <a:off x="1490663" y="1052736"/>
            <a:ext cx="3300320" cy="4543720"/>
          </a:xfrm>
          <a:prstGeom prst="rect">
            <a:avLst/>
          </a:prstGeom>
        </p:spPr>
      </p:pic>
      <p:sp>
        <p:nvSpPr>
          <p:cNvPr id="15" name="Retângulo de cantos arredondados 14"/>
          <p:cNvSpPr/>
          <p:nvPr/>
        </p:nvSpPr>
        <p:spPr>
          <a:xfrm>
            <a:off x="3425416" y="2127391"/>
            <a:ext cx="1329180" cy="810705"/>
          </a:xfrm>
          <a:prstGeom prst="roundRect">
            <a:avLst>
              <a:gd name="adj" fmla="val 33803"/>
            </a:avLst>
          </a:prstGeom>
          <a:solidFill>
            <a:srgbClr val="1094A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6" name="Grupo 25"/>
          <p:cNvGrpSpPr/>
          <p:nvPr/>
        </p:nvGrpSpPr>
        <p:grpSpPr>
          <a:xfrm>
            <a:off x="2123439" y="3465757"/>
            <a:ext cx="2667544" cy="2334082"/>
            <a:chOff x="1922712" y="3645022"/>
            <a:chExt cx="2336142" cy="2044108"/>
          </a:xfrm>
        </p:grpSpPr>
        <p:sp>
          <p:nvSpPr>
            <p:cNvPr id="25" name="Forma em L 24"/>
            <p:cNvSpPr/>
            <p:nvPr/>
          </p:nvSpPr>
          <p:spPr>
            <a:xfrm rot="16200000">
              <a:off x="2113863" y="3453871"/>
              <a:ext cx="1953840" cy="2336142"/>
            </a:xfrm>
            <a:prstGeom prst="corner">
              <a:avLst>
                <a:gd name="adj1" fmla="val 52412"/>
                <a:gd name="adj2" fmla="val 649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732" y="4298775"/>
              <a:ext cx="1390355" cy="1390355"/>
            </a:xfrm>
            <a:prstGeom prst="rect">
              <a:avLst/>
            </a:prstGeom>
          </p:spPr>
        </p:pic>
      </p:grpSp>
      <p:sp>
        <p:nvSpPr>
          <p:cNvPr id="13" name="CaixaDeTexto 12"/>
          <p:cNvSpPr txBox="1"/>
          <p:nvPr/>
        </p:nvSpPr>
        <p:spPr>
          <a:xfrm>
            <a:off x="1349896" y="5637214"/>
            <a:ext cx="3581854" cy="587212"/>
          </a:xfrm>
          <a:prstGeom prst="rect">
            <a:avLst/>
          </a:prstGeom>
          <a:noFill/>
        </p:spPr>
        <p:txBody>
          <a:bodyPr wrap="square" lIns="108000" tIns="108000" rIns="108000" bIns="108000" rtlCol="0" anchor="ctr">
            <a:noAutofit/>
          </a:bodyPr>
          <a:lstStyle/>
          <a:p>
            <a:pPr algn="ctr"/>
            <a:r>
              <a:rPr lang="en-GB" sz="2000" noProof="0" dirty="0">
                <a:solidFill>
                  <a:schemeClr val="bg2"/>
                </a:solidFill>
              </a:rPr>
              <a:t>Model-Based Testing (MBT)</a:t>
            </a:r>
            <a:endParaRPr lang="pt-BR" sz="2000" noProof="0" dirty="0" err="1">
              <a:solidFill>
                <a:schemeClr val="bg2"/>
              </a:solidFill>
            </a:endParaRPr>
          </a:p>
        </p:txBody>
      </p:sp>
      <p:grpSp>
        <p:nvGrpSpPr>
          <p:cNvPr id="55" name="Grupo 54"/>
          <p:cNvGrpSpPr/>
          <p:nvPr/>
        </p:nvGrpSpPr>
        <p:grpSpPr>
          <a:xfrm>
            <a:off x="6819255" y="4149080"/>
            <a:ext cx="667295" cy="918073"/>
            <a:chOff x="6819255" y="4149080"/>
            <a:chExt cx="667295" cy="918073"/>
          </a:xfrm>
        </p:grpSpPr>
        <p:pic>
          <p:nvPicPr>
            <p:cNvPr id="40" name="Imagem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9256" y="4149080"/>
              <a:ext cx="667294" cy="667294"/>
            </a:xfrm>
            <a:prstGeom prst="rect">
              <a:avLst/>
            </a:prstGeom>
          </p:spPr>
        </p:pic>
        <p:sp>
          <p:nvSpPr>
            <p:cNvPr id="41" name="CaixaDeTexto 40"/>
            <p:cNvSpPr txBox="1"/>
            <p:nvPr/>
          </p:nvSpPr>
          <p:spPr>
            <a:xfrm>
              <a:off x="6819255" y="4837436"/>
              <a:ext cx="667295"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V1.0</a:t>
              </a:r>
              <a:endParaRPr lang="pt-BR" sz="1400" noProof="0" dirty="0" err="1">
                <a:solidFill>
                  <a:schemeClr val="bg2"/>
                </a:solidFill>
                <a:latin typeface="OCR A Extended" panose="02010509020102010303" pitchFamily="50" charset="0"/>
              </a:endParaRPr>
            </a:p>
          </p:txBody>
        </p:sp>
      </p:grpSp>
      <p:grpSp>
        <p:nvGrpSpPr>
          <p:cNvPr id="11" name="Grupo 10"/>
          <p:cNvGrpSpPr/>
          <p:nvPr/>
        </p:nvGrpSpPr>
        <p:grpSpPr>
          <a:xfrm>
            <a:off x="9956359" y="4149080"/>
            <a:ext cx="1181428" cy="925803"/>
            <a:chOff x="9956359" y="4149080"/>
            <a:chExt cx="1181428" cy="925803"/>
          </a:xfrm>
        </p:grpSpPr>
        <p:sp>
          <p:nvSpPr>
            <p:cNvPr id="42" name="CaixaDeTexto 41"/>
            <p:cNvSpPr txBox="1"/>
            <p:nvPr/>
          </p:nvSpPr>
          <p:spPr>
            <a:xfrm>
              <a:off x="9956359" y="4265045"/>
              <a:ext cx="387900" cy="435364"/>
            </a:xfrm>
            <a:prstGeom prst="rect">
              <a:avLst/>
            </a:prstGeom>
            <a:noFill/>
          </p:spPr>
          <p:txBody>
            <a:bodyPr wrap="square" lIns="108000" tIns="108000" rIns="108000" bIns="108000" rtlCol="0" anchor="ctr">
              <a:noAutofit/>
            </a:bodyPr>
            <a:lstStyle/>
            <a:p>
              <a:pPr algn="ctr"/>
              <a:r>
                <a:rPr lang="en-GB" sz="2400" noProof="0" dirty="0">
                  <a:solidFill>
                    <a:schemeClr val="bg2"/>
                  </a:solidFill>
                </a:rPr>
                <a:t>…</a:t>
              </a:r>
              <a:endParaRPr lang="pt-BR" sz="2400" noProof="0" dirty="0" err="1">
                <a:solidFill>
                  <a:schemeClr val="bg2"/>
                </a:solidFill>
              </a:endParaRPr>
            </a:p>
          </p:txBody>
        </p:sp>
        <p:pic>
          <p:nvPicPr>
            <p:cNvPr id="43" name="Imagem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0492" y="4149080"/>
              <a:ext cx="667294" cy="667294"/>
            </a:xfrm>
            <a:prstGeom prst="rect">
              <a:avLst/>
            </a:prstGeom>
          </p:spPr>
        </p:pic>
        <p:sp>
          <p:nvSpPr>
            <p:cNvPr id="44" name="CaixaDeTexto 43"/>
            <p:cNvSpPr txBox="1"/>
            <p:nvPr/>
          </p:nvSpPr>
          <p:spPr>
            <a:xfrm>
              <a:off x="10470493" y="4845166"/>
              <a:ext cx="667294" cy="229717"/>
            </a:xfrm>
            <a:prstGeom prst="rect">
              <a:avLst/>
            </a:prstGeom>
            <a:noFill/>
          </p:spPr>
          <p:txBody>
            <a:bodyPr wrap="square" lIns="108000" tIns="108000" rIns="108000" bIns="108000" rtlCol="0" anchor="ctr">
              <a:noAutofit/>
            </a:bodyPr>
            <a:lstStyle/>
            <a:p>
              <a:pPr algn="ctr"/>
              <a:r>
                <a:rPr lang="en-GB" sz="1400" noProof="0" dirty="0" err="1">
                  <a:solidFill>
                    <a:schemeClr val="bg2"/>
                  </a:solidFill>
                  <a:latin typeface="OCR A Extended" panose="02010509020102010303" pitchFamily="50" charset="0"/>
                </a:rPr>
                <a:t>Vn</a:t>
              </a:r>
              <a:endParaRPr lang="pt-BR" sz="1400" noProof="0" dirty="0" err="1">
                <a:solidFill>
                  <a:schemeClr val="bg2"/>
                </a:solidFill>
                <a:latin typeface="OCR A Extended" panose="02010509020102010303" pitchFamily="50" charset="0"/>
              </a:endParaRPr>
            </a:p>
          </p:txBody>
        </p:sp>
      </p:grpSp>
      <p:grpSp>
        <p:nvGrpSpPr>
          <p:cNvPr id="8" name="Grupo 7"/>
          <p:cNvGrpSpPr/>
          <p:nvPr/>
        </p:nvGrpSpPr>
        <p:grpSpPr>
          <a:xfrm>
            <a:off x="7612783" y="4149080"/>
            <a:ext cx="1045555" cy="928358"/>
            <a:chOff x="7612783" y="4149080"/>
            <a:chExt cx="1045555" cy="928358"/>
          </a:xfrm>
        </p:grpSpPr>
        <p:pic>
          <p:nvPicPr>
            <p:cNvPr id="45" name="Imagem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1044" y="4149080"/>
              <a:ext cx="667294" cy="667294"/>
            </a:xfrm>
            <a:prstGeom prst="rect">
              <a:avLst/>
            </a:prstGeom>
          </p:spPr>
        </p:pic>
        <p:sp>
          <p:nvSpPr>
            <p:cNvPr id="46" name="CaixaDeTexto 45"/>
            <p:cNvSpPr txBox="1"/>
            <p:nvPr/>
          </p:nvSpPr>
          <p:spPr>
            <a:xfrm>
              <a:off x="7991043" y="4847721"/>
              <a:ext cx="667295"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V2.0</a:t>
              </a:r>
              <a:endParaRPr lang="pt-BR" sz="1400" noProof="0" dirty="0" err="1">
                <a:solidFill>
                  <a:schemeClr val="bg2"/>
                </a:solidFill>
              </a:endParaRPr>
            </a:p>
          </p:txBody>
        </p:sp>
        <p:cxnSp>
          <p:nvCxnSpPr>
            <p:cNvPr id="47" name="Conector de seta reta 46"/>
            <p:cNvCxnSpPr/>
            <p:nvPr/>
          </p:nvCxnSpPr>
          <p:spPr>
            <a:xfrm>
              <a:off x="7612783" y="4482727"/>
              <a:ext cx="252028"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upo 11"/>
          <p:cNvGrpSpPr/>
          <p:nvPr/>
        </p:nvGrpSpPr>
        <p:grpSpPr>
          <a:xfrm>
            <a:off x="6819255" y="5212016"/>
            <a:ext cx="4318531" cy="377224"/>
            <a:chOff x="6819255" y="5060604"/>
            <a:chExt cx="4318531" cy="377224"/>
          </a:xfrm>
        </p:grpSpPr>
        <p:cxnSp>
          <p:nvCxnSpPr>
            <p:cNvPr id="50" name="Conector reto 49"/>
            <p:cNvCxnSpPr/>
            <p:nvPr/>
          </p:nvCxnSpPr>
          <p:spPr>
            <a:xfrm flipV="1">
              <a:off x="6819255" y="5249216"/>
              <a:ext cx="4318531" cy="1"/>
            </a:xfrm>
            <a:prstGeom prst="line">
              <a:avLst/>
            </a:prstGeom>
            <a:ln w="19050" cap="sq">
              <a:solidFill>
                <a:schemeClr val="bg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51" name="CaixaDeTexto 50"/>
            <p:cNvSpPr txBox="1"/>
            <p:nvPr/>
          </p:nvSpPr>
          <p:spPr>
            <a:xfrm>
              <a:off x="7770853" y="5060604"/>
              <a:ext cx="2415336" cy="377224"/>
            </a:xfrm>
            <a:prstGeom prst="rect">
              <a:avLst/>
            </a:prstGeom>
            <a:solidFill>
              <a:schemeClr val="bg1"/>
            </a:solid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Evolution over time</a:t>
              </a:r>
              <a:endParaRPr lang="pt-BR" sz="1400" noProof="0" dirty="0" err="1">
                <a:solidFill>
                  <a:schemeClr val="bg2"/>
                </a:solidFill>
                <a:latin typeface="OCR A Extended" panose="02010509020102010303" pitchFamily="50" charset="0"/>
              </a:endParaRPr>
            </a:p>
          </p:txBody>
        </p:sp>
      </p:grpSp>
      <p:grpSp>
        <p:nvGrpSpPr>
          <p:cNvPr id="9" name="Grupo 8"/>
          <p:cNvGrpSpPr/>
          <p:nvPr/>
        </p:nvGrpSpPr>
        <p:grpSpPr>
          <a:xfrm>
            <a:off x="8784571" y="4149080"/>
            <a:ext cx="1045555" cy="925803"/>
            <a:chOff x="8784571" y="4149080"/>
            <a:chExt cx="1045555" cy="925803"/>
          </a:xfrm>
        </p:grpSpPr>
        <p:pic>
          <p:nvPicPr>
            <p:cNvPr id="48" name="Imagem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2832" y="4149080"/>
              <a:ext cx="667294" cy="667294"/>
            </a:xfrm>
            <a:prstGeom prst="rect">
              <a:avLst/>
            </a:prstGeom>
          </p:spPr>
        </p:pic>
        <p:sp>
          <p:nvSpPr>
            <p:cNvPr id="49" name="CaixaDeTexto 48"/>
            <p:cNvSpPr txBox="1"/>
            <p:nvPr/>
          </p:nvSpPr>
          <p:spPr>
            <a:xfrm>
              <a:off x="9162831" y="4845166"/>
              <a:ext cx="667295"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V3.0</a:t>
              </a:r>
              <a:endParaRPr lang="pt-BR" sz="1400" noProof="0" dirty="0" err="1">
                <a:solidFill>
                  <a:schemeClr val="bg2"/>
                </a:solidFill>
                <a:latin typeface="OCR A Extended" panose="02010509020102010303" pitchFamily="50" charset="0"/>
              </a:endParaRPr>
            </a:p>
          </p:txBody>
        </p:sp>
        <p:cxnSp>
          <p:nvCxnSpPr>
            <p:cNvPr id="52" name="Conector de seta reta 51"/>
            <p:cNvCxnSpPr/>
            <p:nvPr/>
          </p:nvCxnSpPr>
          <p:spPr>
            <a:xfrm>
              <a:off x="8784571" y="4482727"/>
              <a:ext cx="252028"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Grupo 6"/>
          <p:cNvGrpSpPr/>
          <p:nvPr/>
        </p:nvGrpSpPr>
        <p:grpSpPr>
          <a:xfrm>
            <a:off x="6087467" y="1889326"/>
            <a:ext cx="2358096" cy="2248850"/>
            <a:chOff x="6529806" y="-451194"/>
            <a:chExt cx="3300320" cy="3240965"/>
          </a:xfrm>
        </p:grpSpPr>
        <p:pic>
          <p:nvPicPr>
            <p:cNvPr id="54" name="Imagem 53"/>
            <p:cNvPicPr>
              <a:picLocks noChangeAspect="1"/>
            </p:cNvPicPr>
            <p:nvPr/>
          </p:nvPicPr>
          <p:blipFill rotWithShape="1">
            <a:blip r:embed="rId3"/>
            <a:srcRect l="18008" t="2315" r="18744" b="29524"/>
            <a:stretch/>
          </p:blipFill>
          <p:spPr>
            <a:xfrm>
              <a:off x="6529806" y="-451194"/>
              <a:ext cx="3300320" cy="3240965"/>
            </a:xfrm>
            <a:prstGeom prst="rect">
              <a:avLst/>
            </a:prstGeom>
          </p:spPr>
        </p:pic>
        <p:sp>
          <p:nvSpPr>
            <p:cNvPr id="6" name="Retângulo 5"/>
            <p:cNvSpPr/>
            <p:nvPr/>
          </p:nvSpPr>
          <p:spPr>
            <a:xfrm>
              <a:off x="8910585" y="2060600"/>
              <a:ext cx="919541" cy="7291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31" name="Retângulo 30"/>
          <p:cNvSpPr/>
          <p:nvPr/>
        </p:nvSpPr>
        <p:spPr>
          <a:xfrm>
            <a:off x="0" y="6611779"/>
            <a:ext cx="12198350" cy="246221"/>
          </a:xfrm>
          <a:prstGeom prst="rect">
            <a:avLst/>
          </a:prstGeom>
        </p:spPr>
        <p:txBody>
          <a:bodyPr wrap="square" anchor="b">
            <a:spAutoFit/>
          </a:bodyPr>
          <a:lstStyle/>
          <a:p>
            <a:r>
              <a:rPr lang="en-US" sz="1000" dirty="0">
                <a:solidFill>
                  <a:schemeClr val="bg1"/>
                </a:solidFill>
              </a:rPr>
              <a:t>M. </a:t>
            </a:r>
            <a:r>
              <a:rPr lang="en-US" sz="1000" dirty="0" err="1">
                <a:solidFill>
                  <a:schemeClr val="bg1"/>
                </a:solidFill>
              </a:rPr>
              <a:t>Utting</a:t>
            </a:r>
            <a:r>
              <a:rPr lang="en-US" sz="1000" dirty="0">
                <a:solidFill>
                  <a:schemeClr val="bg1"/>
                </a:solidFill>
              </a:rPr>
              <a:t>, A. </a:t>
            </a:r>
            <a:r>
              <a:rPr lang="en-US" sz="1000" dirty="0" err="1">
                <a:solidFill>
                  <a:schemeClr val="bg1"/>
                </a:solidFill>
              </a:rPr>
              <a:t>Pretschner</a:t>
            </a:r>
            <a:r>
              <a:rPr lang="en-US" sz="1000" dirty="0">
                <a:solidFill>
                  <a:schemeClr val="bg1"/>
                </a:solidFill>
              </a:rPr>
              <a:t>, and B. </a:t>
            </a:r>
            <a:r>
              <a:rPr lang="en-US" sz="1000" dirty="0" err="1">
                <a:solidFill>
                  <a:schemeClr val="bg1"/>
                </a:solidFill>
              </a:rPr>
              <a:t>Legeard</a:t>
            </a:r>
            <a:r>
              <a:rPr lang="en-US" sz="1000" dirty="0">
                <a:solidFill>
                  <a:schemeClr val="bg1"/>
                </a:solidFill>
              </a:rPr>
              <a:t>, ‘A taxonomy of model-based testing approaches’, Software Testing, Verification and Reliability, vol. 22, no. 5, pp. 297–312, 2012.</a:t>
            </a:r>
          </a:p>
        </p:txBody>
      </p:sp>
    </p:spTree>
    <p:extLst>
      <p:ext uri="{BB962C8B-B14F-4D97-AF65-F5344CB8AC3E}">
        <p14:creationId xmlns:p14="http://schemas.microsoft.com/office/powerpoint/2010/main" val="116557026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randombar(horizontal)">
                                      <p:cBhvr>
                                        <p:cTn id="15" dur="500"/>
                                        <p:tgtEl>
                                          <p:spTgt spid="55"/>
                                        </p:tgtEl>
                                      </p:cBhvr>
                                    </p:animEffect>
                                  </p:childTnLst>
                                </p:cTn>
                              </p:par>
                            </p:childTnLst>
                          </p:cTn>
                        </p:par>
                        <p:par>
                          <p:cTn id="16" fill="hold">
                            <p:stCondLst>
                              <p:cond delay="1500"/>
                            </p:stCondLst>
                            <p:childTnLst>
                              <p:par>
                                <p:cTn id="17" presetID="32" presetClass="emph" presetSubtype="0" fill="hold" nodeType="afterEffect">
                                  <p:stCondLst>
                                    <p:cond delay="0"/>
                                  </p:stCondLst>
                                  <p:childTnLst>
                                    <p:animRot by="120000">
                                      <p:cBhvr>
                                        <p:cTn id="18" dur="100" fill="hold">
                                          <p:stCondLst>
                                            <p:cond delay="0"/>
                                          </p:stCondLst>
                                        </p:cTn>
                                        <p:tgtEl>
                                          <p:spTgt spid="12"/>
                                        </p:tgtEl>
                                        <p:attrNameLst>
                                          <p:attrName>r</p:attrName>
                                        </p:attrNameLst>
                                      </p:cBhvr>
                                    </p:animRot>
                                    <p:animRot by="-240000">
                                      <p:cBhvr>
                                        <p:cTn id="19" dur="200" fill="hold">
                                          <p:stCondLst>
                                            <p:cond delay="200"/>
                                          </p:stCondLst>
                                        </p:cTn>
                                        <p:tgtEl>
                                          <p:spTgt spid="12"/>
                                        </p:tgtEl>
                                        <p:attrNameLst>
                                          <p:attrName>r</p:attrName>
                                        </p:attrNameLst>
                                      </p:cBhvr>
                                    </p:animRot>
                                    <p:animRot by="240000">
                                      <p:cBhvr>
                                        <p:cTn id="20" dur="200" fill="hold">
                                          <p:stCondLst>
                                            <p:cond delay="400"/>
                                          </p:stCondLst>
                                        </p:cTn>
                                        <p:tgtEl>
                                          <p:spTgt spid="12"/>
                                        </p:tgtEl>
                                        <p:attrNameLst>
                                          <p:attrName>r</p:attrName>
                                        </p:attrNameLst>
                                      </p:cBhvr>
                                    </p:animRot>
                                    <p:animRot by="-240000">
                                      <p:cBhvr>
                                        <p:cTn id="21" dur="200" fill="hold">
                                          <p:stCondLst>
                                            <p:cond delay="600"/>
                                          </p:stCondLst>
                                        </p:cTn>
                                        <p:tgtEl>
                                          <p:spTgt spid="12"/>
                                        </p:tgtEl>
                                        <p:attrNameLst>
                                          <p:attrName>r</p:attrName>
                                        </p:attrNameLst>
                                      </p:cBhvr>
                                    </p:animRot>
                                    <p:animRot by="120000">
                                      <p:cBhvr>
                                        <p:cTn id="22" dur="200" fill="hold">
                                          <p:stCondLst>
                                            <p:cond delay="800"/>
                                          </p:stCondLst>
                                        </p:cTn>
                                        <p:tgtEl>
                                          <p:spTgt spid="12"/>
                                        </p:tgtEl>
                                        <p:attrNameLst>
                                          <p:attrName>r</p:attrName>
                                        </p:attrNameLst>
                                      </p:cBhvr>
                                    </p:animRot>
                                  </p:childTnLst>
                                </p:cTn>
                              </p:par>
                            </p:childTnLst>
                          </p:cTn>
                        </p:par>
                        <p:par>
                          <p:cTn id="23" fill="hold">
                            <p:stCondLst>
                              <p:cond delay="2500"/>
                            </p:stCondLst>
                            <p:childTnLst>
                              <p:par>
                                <p:cTn id="24" presetID="14" presetClass="entr" presetSubtype="1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par>
                          <p:cTn id="27" fill="hold">
                            <p:stCondLst>
                              <p:cond delay="3000"/>
                            </p:stCondLst>
                            <p:childTnLst>
                              <p:par>
                                <p:cTn id="28" presetID="14" presetClass="entr" presetSubtype="1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par>
                          <p:cTn id="31" fill="hold">
                            <p:stCondLst>
                              <p:cond delay="3500"/>
                            </p:stCondLst>
                            <p:childTnLst>
                              <p:par>
                                <p:cTn id="32" presetID="37" presetClass="path" presetSubtype="0" accel="50000" decel="50000" fill="hold" nodeType="afterEffect">
                                  <p:stCondLst>
                                    <p:cond delay="0"/>
                                  </p:stCondLst>
                                  <p:childTnLst>
                                    <p:animMotion origin="layout" path="M -3.30557E-6 -1.85185E-6 L 0.0259 -0.10324 C 0.03124 -0.12662 0.03944 -0.13889 0.0479 -0.13889 C 0.05753 -0.13889 0.06533 -0.12662 0.07067 -0.10324 L 0.0967 -1.85185E-6 " pathEditMode="relative" rAng="0" ptsTypes="AAAAA">
                                      <p:cBhvr>
                                        <p:cTn id="33" dur="500" fill="hold"/>
                                        <p:tgtEl>
                                          <p:spTgt spid="7"/>
                                        </p:tgtEl>
                                        <p:attrNameLst>
                                          <p:attrName>ppt_x</p:attrName>
                                          <p:attrName>ppt_y</p:attrName>
                                        </p:attrNameLst>
                                      </p:cBhvr>
                                      <p:rCtr x="4828" y="-6944"/>
                                    </p:animMotion>
                                  </p:childTnLst>
                                </p:cTn>
                              </p:par>
                            </p:childTnLst>
                          </p:cTn>
                        </p:par>
                        <p:par>
                          <p:cTn id="34" fill="hold">
                            <p:stCondLst>
                              <p:cond delay="4000"/>
                            </p:stCondLst>
                            <p:childTnLst>
                              <p:par>
                                <p:cTn id="35" presetID="14" presetClass="entr" presetSubtype="1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par>
                          <p:cTn id="38" fill="hold">
                            <p:stCondLst>
                              <p:cond delay="4500"/>
                            </p:stCondLst>
                            <p:childTnLst>
                              <p:par>
                                <p:cTn id="39" presetID="37" presetClass="path" presetSubtype="0" accel="50000" decel="50000" fill="hold" nodeType="afterEffect">
                                  <p:stCondLst>
                                    <p:cond delay="0"/>
                                  </p:stCondLst>
                                  <p:childTnLst>
                                    <p:animMotion origin="layout" path="M 0.0967 -1.85185E-6 L 0.1209 -0.0662 C 0.12611 -0.08102 0.13366 -0.08819 0.14173 -0.08819 C 0.15084 -0.08819 0.15812 -0.08102 0.1632 -0.0662 L 0.18767 -1.85185E-6 " pathEditMode="relative" rAng="0" ptsTypes="AAAAA">
                                      <p:cBhvr>
                                        <p:cTn id="40" dur="500" fill="hold"/>
                                        <p:tgtEl>
                                          <p:spTgt spid="7"/>
                                        </p:tgtEl>
                                        <p:attrNameLst>
                                          <p:attrName>ppt_x</p:attrName>
                                          <p:attrName>ppt_y</p:attrName>
                                        </p:attrNameLst>
                                      </p:cBhvr>
                                      <p:rCtr x="4542" y="-4421"/>
                                    </p:animMotion>
                                  </p:childTnLst>
                                </p:cTn>
                              </p:par>
                            </p:childTnLst>
                          </p:cTn>
                        </p:par>
                        <p:par>
                          <p:cTn id="41" fill="hold">
                            <p:stCondLst>
                              <p:cond delay="5000"/>
                            </p:stCondLst>
                            <p:childTnLst>
                              <p:par>
                                <p:cTn id="42" presetID="14" presetClass="entr" presetSubtype="1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par>
                          <p:cTn id="45" fill="hold">
                            <p:stCondLst>
                              <p:cond delay="5500"/>
                            </p:stCondLst>
                            <p:childTnLst>
                              <p:par>
                                <p:cTn id="46" presetID="37" presetClass="path" presetSubtype="0" accel="50000" decel="50000" fill="hold" nodeType="afterEffect">
                                  <p:stCondLst>
                                    <p:cond delay="0"/>
                                  </p:stCondLst>
                                  <p:childTnLst>
                                    <p:animMotion origin="layout" path="M 0.18767 -1.85185E-6 L 0.2176 -0.04074 C 0.22385 -0.05 0.23322 -0.05486 0.24311 -0.05486 C 0.25443 -0.05486 0.26341 -0.05 0.26965 -0.04074 L 0.29985 -1.85185E-6 " pathEditMode="relative" rAng="0" ptsTypes="AAAAA">
                                      <p:cBhvr>
                                        <p:cTn id="47" dur="500" fill="hold"/>
                                        <p:tgtEl>
                                          <p:spTgt spid="7"/>
                                        </p:tgtEl>
                                        <p:attrNameLst>
                                          <p:attrName>ppt_x</p:attrName>
                                          <p:attrName>ppt_y</p:attrName>
                                        </p:attrNameLst>
                                      </p:cBhvr>
                                      <p:rCtr x="5609" y="-2755"/>
                                    </p:animMotion>
                                  </p:childTnLst>
                                </p:cTn>
                              </p:par>
                            </p:childTnLst>
                          </p:cTn>
                        </p:par>
                        <p:par>
                          <p:cTn id="48" fill="hold">
                            <p:stCondLst>
                              <p:cond delay="6000"/>
                            </p:stCondLst>
                            <p:childTnLst>
                              <p:par>
                                <p:cTn id="49" presetID="14" presetClass="exit" presetSubtype="10" fill="hold" nodeType="afterEffect">
                                  <p:stCondLst>
                                    <p:cond delay="0"/>
                                  </p:stCondLst>
                                  <p:childTnLst>
                                    <p:animEffect transition="out" filter="randombar(horizont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Empirical Evaluation</a:t>
            </a:r>
          </a:p>
        </p:txBody>
      </p:sp>
      <p:sp>
        <p:nvSpPr>
          <p:cNvPr id="3" name="Espaço Reservado para Texto Vertical 2"/>
          <p:cNvSpPr>
            <a:spLocks noGrp="1"/>
          </p:cNvSpPr>
          <p:nvPr>
            <p:ph type="body" orient="vert" idx="1"/>
          </p:nvPr>
        </p:nvSpPr>
        <p:spPr/>
        <p:txBody>
          <a:bodyPr>
            <a:normAutofit fontScale="92500"/>
          </a:bodyPr>
          <a:lstStyle/>
          <a:p>
            <a:pPr marL="0" indent="0">
              <a:lnSpc>
                <a:spcPct val="150000"/>
              </a:lnSpc>
              <a:buNone/>
            </a:pPr>
            <a:r>
              <a:rPr lang="en-US" sz="3200" b="1" noProof="0" dirty="0"/>
              <a:t>RQ1) </a:t>
            </a:r>
            <a:r>
              <a:rPr lang="en-US" sz="3200" dirty="0"/>
              <a:t>Is our approach effective in learning succinct family models compared to the total size of the product pairs under learning?</a:t>
            </a:r>
          </a:p>
          <a:p>
            <a:pPr marL="0" indent="0">
              <a:lnSpc>
                <a:spcPct val="150000"/>
              </a:lnSpc>
              <a:buNone/>
            </a:pPr>
            <a:r>
              <a:rPr lang="en-US" sz="3200" b="1" noProof="0" dirty="0"/>
              <a:t>RQ2)</a:t>
            </a:r>
            <a:r>
              <a:rPr lang="en-US" sz="3200" dirty="0"/>
              <a:t> Is the size of learned family models influenced by the configuration similarity degree of the products under learning? </a:t>
            </a:r>
          </a:p>
          <a:p>
            <a:pPr marL="0" indent="0">
              <a:lnSpc>
                <a:spcPct val="150000"/>
              </a:lnSpc>
              <a:buNone/>
            </a:pPr>
            <a:r>
              <a:rPr lang="en-US" sz="3200" b="1" noProof="0" dirty="0"/>
              <a:t>RQ3) </a:t>
            </a:r>
            <a:r>
              <a:rPr lang="en-US" sz="3200" dirty="0"/>
              <a:t>Is our approach effective in learning succinct family models compared to the total size of the hand-crafted models?</a:t>
            </a:r>
            <a:endParaRPr lang="en-US" sz="3200"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50</a:t>
            </a:fld>
            <a:endParaRPr lang="nl-NL"/>
          </a:p>
        </p:txBody>
      </p:sp>
      <p:sp>
        <p:nvSpPr>
          <p:cNvPr id="5" name="Retângulo 4"/>
          <p:cNvSpPr/>
          <p:nvPr/>
        </p:nvSpPr>
        <p:spPr>
          <a:xfrm>
            <a:off x="4226967" y="1396212"/>
            <a:ext cx="7272808"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3218855" y="2072673"/>
            <a:ext cx="496855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2498775" y="2928833"/>
            <a:ext cx="496855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p:cNvSpPr/>
          <p:nvPr/>
        </p:nvSpPr>
        <p:spPr>
          <a:xfrm>
            <a:off x="404662" y="3646372"/>
            <a:ext cx="5190457"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4226967" y="4421189"/>
            <a:ext cx="7272808"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3218855" y="5108886"/>
            <a:ext cx="615787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0" y="6607225"/>
            <a:ext cx="12198350" cy="246221"/>
          </a:xfrm>
          <a:prstGeom prst="rect">
            <a:avLst/>
          </a:prstGeom>
          <a:noFill/>
        </p:spPr>
        <p:txBody>
          <a:bodyPr wrap="square" anchor="b">
            <a:spAutoFit/>
          </a:bodyPr>
          <a:lstStyle/>
          <a:p>
            <a:r>
              <a:rPr lang="en-US" sz="1000" dirty="0">
                <a:solidFill>
                  <a:schemeClr val="bg1"/>
                </a:solidFill>
              </a:rPr>
              <a:t>C. </a:t>
            </a:r>
            <a:r>
              <a:rPr lang="en-US" sz="1000" dirty="0" err="1">
                <a:solidFill>
                  <a:schemeClr val="bg1"/>
                </a:solidFill>
              </a:rPr>
              <a:t>Henard</a:t>
            </a:r>
            <a:r>
              <a:rPr lang="en-US" sz="1000" dirty="0">
                <a:solidFill>
                  <a:schemeClr val="bg1"/>
                </a:solidFill>
              </a:rPr>
              <a:t>, et al., ‘Bypassing the Combinatorial Explosion: Using Similarity to Generate and Prioritize T-Wise Test Configurations for Software Product Lines’, IIEEE Trans. Software Eng., vol. 40, 2014</a:t>
            </a:r>
            <a:endParaRPr lang="pt-BR" sz="1000" dirty="0">
              <a:solidFill>
                <a:schemeClr val="bg1"/>
              </a:solidFill>
            </a:endParaRPr>
          </a:p>
        </p:txBody>
      </p:sp>
    </p:spTree>
    <p:extLst>
      <p:ext uri="{BB962C8B-B14F-4D97-AF65-F5344CB8AC3E}">
        <p14:creationId xmlns:p14="http://schemas.microsoft.com/office/powerpoint/2010/main" val="8663847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xit" presetSubtype="10" fill="hold" grpId="1" nodeType="withEffect">
                                  <p:stCondLst>
                                    <p:cond delay="0"/>
                                  </p:stCondLst>
                                  <p:childTnLst>
                                    <p:animEffect transition="out" filter="randombar(horizont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4" presetClass="exit" presetSubtype="10" fill="hold" grpId="1" nodeType="withEffect">
                                  <p:stCondLst>
                                    <p:cond delay="0"/>
                                  </p:stCondLst>
                                  <p:childTnLst>
                                    <p:animEffect transition="out" filter="randombar(horizont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par>
                          <p:cTn id="23" fill="hold">
                            <p:stCondLst>
                              <p:cond delay="500"/>
                            </p:stCondLst>
                            <p:childTnLst>
                              <p:par>
                                <p:cTn id="24" presetID="14" presetClass="entr" presetSubtype="1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xit" presetSubtype="10" fill="hold" grpId="1" nodeType="withEffect">
                                  <p:stCondLst>
                                    <p:cond delay="0"/>
                                  </p:stCondLst>
                                  <p:childTnLst>
                                    <p:animEffect transition="out" filter="randombar(horizontal)">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par>
                                <p:cTn id="38" presetID="14" presetClass="exit" presetSubtype="10" fill="hold" grpId="1" nodeType="withEffect">
                                  <p:stCondLst>
                                    <p:cond delay="0"/>
                                  </p:stCondLst>
                                  <p:childTnLst>
                                    <p:animEffect transition="out" filter="randombar(horizontal)">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1" grpId="0" animBg="1"/>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Empirical Evaluation</a:t>
            </a:r>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15" y="1246348"/>
            <a:ext cx="10081120" cy="4158462"/>
          </a:xfrm>
          <a:prstGeom prst="rect">
            <a:avLst/>
          </a:prstGeom>
        </p:spPr>
      </p:pic>
      <p:pic>
        <p:nvPicPr>
          <p:cNvPr id="3074" name="Picture 2" descr="LearnLib ·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81" y="2891531"/>
            <a:ext cx="868096" cy="8680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h – Commons Math: The Apache Commons Mathematics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063" y="2139158"/>
            <a:ext cx="1396852" cy="4656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eatureIDE | An extensible framework for feature-oriented softwar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9455" y="4373732"/>
            <a:ext cx="1229816" cy="596274"/>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p:cNvSpPr/>
          <p:nvPr/>
        </p:nvSpPr>
        <p:spPr>
          <a:xfrm>
            <a:off x="0" y="6304002"/>
            <a:ext cx="12198350" cy="553998"/>
          </a:xfrm>
          <a:prstGeom prst="rect">
            <a:avLst/>
          </a:prstGeom>
          <a:solidFill>
            <a:srgbClr val="1094AB"/>
          </a:solidFill>
        </p:spPr>
        <p:txBody>
          <a:bodyPr wrap="square" anchor="b">
            <a:spAutoFit/>
          </a:bodyPr>
          <a:lstStyle/>
          <a:p>
            <a:r>
              <a:rPr lang="pt-BR" sz="1000" dirty="0">
                <a:solidFill>
                  <a:schemeClr val="bg1"/>
                </a:solidFill>
              </a:rPr>
              <a:t>M. </a:t>
            </a:r>
            <a:r>
              <a:rPr lang="pt-BR" sz="1000" dirty="0" err="1">
                <a:solidFill>
                  <a:schemeClr val="bg1"/>
                </a:solidFill>
              </a:rPr>
              <a:t>Isberner</a:t>
            </a:r>
            <a:r>
              <a:rPr lang="pt-BR" sz="1000" dirty="0">
                <a:solidFill>
                  <a:schemeClr val="bg1"/>
                </a:solidFill>
              </a:rPr>
              <a:t>, F. </a:t>
            </a:r>
            <a:r>
              <a:rPr lang="pt-BR" sz="1000" dirty="0" err="1">
                <a:solidFill>
                  <a:schemeClr val="bg1"/>
                </a:solidFill>
              </a:rPr>
              <a:t>Howar</a:t>
            </a:r>
            <a:r>
              <a:rPr lang="pt-BR" sz="1000" dirty="0">
                <a:solidFill>
                  <a:schemeClr val="bg1"/>
                </a:solidFill>
              </a:rPr>
              <a:t>, </a:t>
            </a:r>
            <a:r>
              <a:rPr lang="pt-BR" sz="1000" dirty="0" err="1">
                <a:solidFill>
                  <a:schemeClr val="bg1"/>
                </a:solidFill>
              </a:rPr>
              <a:t>and</a:t>
            </a:r>
            <a:r>
              <a:rPr lang="pt-BR" sz="1000" dirty="0">
                <a:solidFill>
                  <a:schemeClr val="bg1"/>
                </a:solidFill>
              </a:rPr>
              <a:t> B. </a:t>
            </a:r>
            <a:r>
              <a:rPr lang="pt-BR" sz="1000" dirty="0" err="1">
                <a:solidFill>
                  <a:schemeClr val="bg1"/>
                </a:solidFill>
              </a:rPr>
              <a:t>Steffen</a:t>
            </a:r>
            <a:r>
              <a:rPr lang="pt-BR" sz="1000" dirty="0">
                <a:solidFill>
                  <a:schemeClr val="bg1"/>
                </a:solidFill>
              </a:rPr>
              <a:t>, ‘The Open-</a:t>
            </a:r>
            <a:r>
              <a:rPr lang="pt-BR" sz="1000" dirty="0" err="1">
                <a:solidFill>
                  <a:schemeClr val="bg1"/>
                </a:solidFill>
              </a:rPr>
              <a:t>Source</a:t>
            </a:r>
            <a:r>
              <a:rPr lang="pt-BR" sz="1000" dirty="0">
                <a:solidFill>
                  <a:schemeClr val="bg1"/>
                </a:solidFill>
              </a:rPr>
              <a:t> </a:t>
            </a:r>
            <a:r>
              <a:rPr lang="pt-BR" sz="1000" dirty="0" err="1">
                <a:solidFill>
                  <a:schemeClr val="bg1"/>
                </a:solidFill>
              </a:rPr>
              <a:t>LearnLib</a:t>
            </a:r>
            <a:r>
              <a:rPr lang="pt-BR" sz="1000" dirty="0">
                <a:solidFill>
                  <a:schemeClr val="bg1"/>
                </a:solidFill>
              </a:rPr>
              <a:t>’, in CAV 2015</a:t>
            </a:r>
          </a:p>
          <a:p>
            <a:r>
              <a:rPr lang="en-US" sz="1000" dirty="0">
                <a:solidFill>
                  <a:schemeClr val="bg1"/>
                </a:solidFill>
              </a:rPr>
              <a:t>Apache, Commons Math: The Apache Commons Mathematics Library. 2016.</a:t>
            </a:r>
            <a:endParaRPr lang="pt-BR" sz="1000" dirty="0">
              <a:solidFill>
                <a:schemeClr val="bg1"/>
              </a:solidFill>
            </a:endParaRPr>
          </a:p>
          <a:p>
            <a:r>
              <a:rPr lang="pt-BR" sz="1000" dirty="0">
                <a:solidFill>
                  <a:schemeClr val="bg1"/>
                </a:solidFill>
              </a:rPr>
              <a:t>T. </a:t>
            </a:r>
            <a:r>
              <a:rPr lang="pt-BR" sz="1000" dirty="0" err="1">
                <a:solidFill>
                  <a:schemeClr val="bg1"/>
                </a:solidFill>
              </a:rPr>
              <a:t>Thüm</a:t>
            </a:r>
            <a:r>
              <a:rPr lang="pt-BR" sz="1000" dirty="0">
                <a:solidFill>
                  <a:schemeClr val="bg1"/>
                </a:solidFill>
              </a:rPr>
              <a:t>, et al., ‘</a:t>
            </a:r>
            <a:r>
              <a:rPr lang="pt-BR" sz="1000" dirty="0" err="1">
                <a:solidFill>
                  <a:schemeClr val="bg1"/>
                </a:solidFill>
              </a:rPr>
              <a:t>FeatureIDE</a:t>
            </a:r>
            <a:r>
              <a:rPr lang="pt-BR" sz="1000" dirty="0">
                <a:solidFill>
                  <a:schemeClr val="bg1"/>
                </a:solidFill>
              </a:rPr>
              <a:t>: </a:t>
            </a:r>
            <a:r>
              <a:rPr lang="pt-BR" sz="1000" dirty="0" err="1">
                <a:solidFill>
                  <a:schemeClr val="bg1"/>
                </a:solidFill>
              </a:rPr>
              <a:t>An</a:t>
            </a:r>
            <a:r>
              <a:rPr lang="pt-BR" sz="1000" dirty="0">
                <a:solidFill>
                  <a:schemeClr val="bg1"/>
                </a:solidFill>
              </a:rPr>
              <a:t> </a:t>
            </a:r>
            <a:r>
              <a:rPr lang="pt-BR" sz="1000" dirty="0" err="1">
                <a:solidFill>
                  <a:schemeClr val="bg1"/>
                </a:solidFill>
              </a:rPr>
              <a:t>extensible</a:t>
            </a:r>
            <a:r>
              <a:rPr lang="pt-BR" sz="1000" dirty="0">
                <a:solidFill>
                  <a:schemeClr val="bg1"/>
                </a:solidFill>
              </a:rPr>
              <a:t> framework for </a:t>
            </a:r>
            <a:r>
              <a:rPr lang="pt-BR" sz="1000" dirty="0" err="1">
                <a:solidFill>
                  <a:schemeClr val="bg1"/>
                </a:solidFill>
              </a:rPr>
              <a:t>feature-oriented</a:t>
            </a:r>
            <a:r>
              <a:rPr lang="pt-BR" sz="1000" dirty="0">
                <a:solidFill>
                  <a:schemeClr val="bg1"/>
                </a:solidFill>
              </a:rPr>
              <a:t> software </a:t>
            </a:r>
            <a:r>
              <a:rPr lang="pt-BR" sz="1000" dirty="0" err="1">
                <a:solidFill>
                  <a:schemeClr val="bg1"/>
                </a:solidFill>
              </a:rPr>
              <a:t>development</a:t>
            </a:r>
            <a:r>
              <a:rPr lang="pt-BR" sz="1000" dirty="0">
                <a:solidFill>
                  <a:schemeClr val="bg1"/>
                </a:solidFill>
              </a:rPr>
              <a:t>’, Science </a:t>
            </a:r>
            <a:r>
              <a:rPr lang="pt-BR" sz="1000" dirty="0" err="1">
                <a:solidFill>
                  <a:schemeClr val="bg1"/>
                </a:solidFill>
              </a:rPr>
              <a:t>of</a:t>
            </a:r>
            <a:r>
              <a:rPr lang="pt-BR" sz="1000" dirty="0">
                <a:solidFill>
                  <a:schemeClr val="bg1"/>
                </a:solidFill>
              </a:rPr>
              <a:t> Computer </a:t>
            </a:r>
            <a:r>
              <a:rPr lang="pt-BR" sz="1000" dirty="0" err="1">
                <a:solidFill>
                  <a:schemeClr val="bg1"/>
                </a:solidFill>
              </a:rPr>
              <a:t>Programming</a:t>
            </a:r>
            <a:r>
              <a:rPr lang="pt-BR" sz="1000" dirty="0">
                <a:solidFill>
                  <a:schemeClr val="bg1"/>
                </a:solidFill>
              </a:rPr>
              <a:t>, vol. 79, 2014</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51</a:t>
            </a:fld>
            <a:endParaRPr lang="nl-NL"/>
          </a:p>
        </p:txBody>
      </p:sp>
    </p:spTree>
    <p:extLst>
      <p:ext uri="{BB962C8B-B14F-4D97-AF65-F5344CB8AC3E}">
        <p14:creationId xmlns:p14="http://schemas.microsoft.com/office/powerpoint/2010/main" val="340603790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par>
                          <p:cTn id="13" fill="hold">
                            <p:stCondLst>
                              <p:cond delay="1000"/>
                            </p:stCondLst>
                            <p:childTnLst>
                              <p:par>
                                <p:cTn id="14" presetID="2" presetClass="entr" presetSubtype="3" fill="hold" nodeType="afterEffect">
                                  <p:stCondLst>
                                    <p:cond delay="0"/>
                                  </p:stCondLst>
                                  <p:childTnLst>
                                    <p:set>
                                      <p:cBhvr>
                                        <p:cTn id="15" dur="1" fill="hold">
                                          <p:stCondLst>
                                            <p:cond delay="0"/>
                                          </p:stCondLst>
                                        </p:cTn>
                                        <p:tgtEl>
                                          <p:spTgt spid="3076"/>
                                        </p:tgtEl>
                                        <p:attrNameLst>
                                          <p:attrName>style.visibility</p:attrName>
                                        </p:attrNameLst>
                                      </p:cBhvr>
                                      <p:to>
                                        <p:strVal val="visible"/>
                                      </p:to>
                                    </p:set>
                                    <p:anim calcmode="lin" valueType="num">
                                      <p:cBhvr additive="base">
                                        <p:cTn id="16" dur="500" fill="hold"/>
                                        <p:tgtEl>
                                          <p:spTgt spid="3076"/>
                                        </p:tgtEl>
                                        <p:attrNameLst>
                                          <p:attrName>ppt_x</p:attrName>
                                        </p:attrNameLst>
                                      </p:cBhvr>
                                      <p:tavLst>
                                        <p:tav tm="0">
                                          <p:val>
                                            <p:strVal val="1+#ppt_w/2"/>
                                          </p:val>
                                        </p:tav>
                                        <p:tav tm="100000">
                                          <p:val>
                                            <p:strVal val="#ppt_x"/>
                                          </p:val>
                                        </p:tav>
                                      </p:tavLst>
                                    </p:anim>
                                    <p:anim calcmode="lin" valueType="num">
                                      <p:cBhvr additive="base">
                                        <p:cTn id="17" dur="500" fill="hold"/>
                                        <p:tgtEl>
                                          <p:spTgt spid="307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500"/>
                                        <p:tgtEl>
                                          <p:spTgt spid="14">
                                            <p:txEl>
                                              <p:pRg st="1" end="1"/>
                                            </p:txEl>
                                          </p:spTgt>
                                        </p:tgtEl>
                                      </p:cBhvr>
                                    </p:animEffect>
                                  </p:childTnLst>
                                </p:cTn>
                              </p:par>
                            </p:childTnLst>
                          </p:cTn>
                        </p:par>
                        <p:par>
                          <p:cTn id="22" fill="hold">
                            <p:stCondLst>
                              <p:cond delay="2000"/>
                            </p:stCondLst>
                            <p:childTnLst>
                              <p:par>
                                <p:cTn id="23" presetID="2" presetClass="entr" presetSubtype="6" fill="hold" nodeType="afterEffect">
                                  <p:stCondLst>
                                    <p:cond delay="0"/>
                                  </p:stCondLst>
                                  <p:childTnLst>
                                    <p:set>
                                      <p:cBhvr>
                                        <p:cTn id="24" dur="1" fill="hold">
                                          <p:stCondLst>
                                            <p:cond delay="0"/>
                                          </p:stCondLst>
                                        </p:cTn>
                                        <p:tgtEl>
                                          <p:spTgt spid="3078"/>
                                        </p:tgtEl>
                                        <p:attrNameLst>
                                          <p:attrName>style.visibility</p:attrName>
                                        </p:attrNameLst>
                                      </p:cBhvr>
                                      <p:to>
                                        <p:strVal val="visible"/>
                                      </p:to>
                                    </p:set>
                                    <p:anim calcmode="lin" valueType="num">
                                      <p:cBhvr additive="base">
                                        <p:cTn id="25" dur="500" fill="hold"/>
                                        <p:tgtEl>
                                          <p:spTgt spid="3078"/>
                                        </p:tgtEl>
                                        <p:attrNameLst>
                                          <p:attrName>ppt_x</p:attrName>
                                        </p:attrNameLst>
                                      </p:cBhvr>
                                      <p:tavLst>
                                        <p:tav tm="0">
                                          <p:val>
                                            <p:strVal val="1+#ppt_w/2"/>
                                          </p:val>
                                        </p:tav>
                                        <p:tav tm="100000">
                                          <p:val>
                                            <p:strVal val="#ppt_x"/>
                                          </p:val>
                                        </p:tav>
                                      </p:tavLst>
                                    </p:anim>
                                    <p:anim calcmode="lin" valueType="num">
                                      <p:cBhvr additive="base">
                                        <p:cTn id="26" dur="500" fill="hold"/>
                                        <p:tgtEl>
                                          <p:spTgt spid="307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xEl>
                                              <p:pRg st="2" end="2"/>
                                            </p:txEl>
                                          </p:spTgt>
                                        </p:tgtEl>
                                        <p:attrNameLst>
                                          <p:attrName>style.visibility</p:attrName>
                                        </p:attrNameLst>
                                      </p:cBhvr>
                                      <p:to>
                                        <p:strVal val="visible"/>
                                      </p:to>
                                    </p:set>
                                    <p:animEffect transition="in" filter="fade">
                                      <p:cBhvr>
                                        <p:cTn id="30"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Subject Systems</a:t>
            </a:r>
          </a:p>
        </p:txBody>
      </p:sp>
      <p:pic>
        <p:nvPicPr>
          <p:cNvPr id="6" name="Imagem 5"/>
          <p:cNvPicPr>
            <a:picLocks noChangeAspect="1"/>
          </p:cNvPicPr>
          <p:nvPr/>
        </p:nvPicPr>
        <p:blipFill>
          <a:blip r:embed="rId3"/>
          <a:stretch>
            <a:fillRect/>
          </a:stretch>
        </p:blipFill>
        <p:spPr>
          <a:xfrm>
            <a:off x="517525" y="1366837"/>
            <a:ext cx="11163300" cy="4124325"/>
          </a:xfrm>
          <a:prstGeom prst="rect">
            <a:avLst/>
          </a:prstGeom>
        </p:spPr>
      </p:pic>
      <p:sp>
        <p:nvSpPr>
          <p:cNvPr id="8" name="Retângulo 7"/>
          <p:cNvSpPr/>
          <p:nvPr/>
        </p:nvSpPr>
        <p:spPr>
          <a:xfrm>
            <a:off x="0" y="6150114"/>
            <a:ext cx="12198350" cy="707886"/>
          </a:xfrm>
          <a:prstGeom prst="rect">
            <a:avLst/>
          </a:prstGeom>
          <a:solidFill>
            <a:srgbClr val="1094AB"/>
          </a:solidFill>
        </p:spPr>
        <p:txBody>
          <a:bodyPr wrap="square" anchor="b">
            <a:spAutoFit/>
          </a:bodyPr>
          <a:lstStyle/>
          <a:p>
            <a:r>
              <a:rPr lang="en-US" sz="1000" dirty="0">
                <a:solidFill>
                  <a:schemeClr val="bg1"/>
                </a:solidFill>
              </a:rPr>
              <a:t>A. </a:t>
            </a:r>
            <a:r>
              <a:rPr lang="en-US" sz="1000" dirty="0" err="1">
                <a:solidFill>
                  <a:schemeClr val="bg1"/>
                </a:solidFill>
              </a:rPr>
              <a:t>Classen</a:t>
            </a:r>
            <a:r>
              <a:rPr lang="en-US" sz="1000" dirty="0">
                <a:solidFill>
                  <a:schemeClr val="bg1"/>
                </a:solidFill>
              </a:rPr>
              <a:t>, ‘Modelling with FTS: a Collection of Illustrative Examples’. 2010, [Online]. Available: </a:t>
            </a:r>
            <a:r>
              <a:rPr lang="en-US" sz="1000" dirty="0">
                <a:solidFill>
                  <a:schemeClr val="bg1"/>
                </a:solidFill>
                <a:hlinkClick r:id="rId4"/>
              </a:rPr>
              <a:t>https://researchportal.unamur.be/en/publications/modelling-with-fts-a-collection-of-illustrative-examples</a:t>
            </a:r>
            <a:r>
              <a:rPr lang="en-US" sz="1000" dirty="0">
                <a:solidFill>
                  <a:schemeClr val="bg1"/>
                </a:solidFill>
              </a:rPr>
              <a:t> </a:t>
            </a:r>
          </a:p>
          <a:p>
            <a:r>
              <a:rPr lang="pt-BR" sz="1000" dirty="0">
                <a:solidFill>
                  <a:schemeClr val="bg1"/>
                </a:solidFill>
              </a:rPr>
              <a:t>H. </a:t>
            </a:r>
            <a:r>
              <a:rPr lang="pt-BR" sz="1000" dirty="0" err="1">
                <a:solidFill>
                  <a:schemeClr val="bg1"/>
                </a:solidFill>
              </a:rPr>
              <a:t>Samih</a:t>
            </a:r>
            <a:r>
              <a:rPr lang="pt-BR" sz="1000" dirty="0">
                <a:solidFill>
                  <a:schemeClr val="bg1"/>
                </a:solidFill>
              </a:rPr>
              <a:t>, H. L. </a:t>
            </a:r>
            <a:r>
              <a:rPr lang="pt-BR" sz="1000" dirty="0" err="1">
                <a:solidFill>
                  <a:schemeClr val="bg1"/>
                </a:solidFill>
              </a:rPr>
              <a:t>Guen</a:t>
            </a:r>
            <a:r>
              <a:rPr lang="pt-BR" sz="1000" dirty="0">
                <a:solidFill>
                  <a:schemeClr val="bg1"/>
                </a:solidFill>
              </a:rPr>
              <a:t>, R. </a:t>
            </a:r>
            <a:r>
              <a:rPr lang="pt-BR" sz="1000" dirty="0" err="1">
                <a:solidFill>
                  <a:schemeClr val="bg1"/>
                </a:solidFill>
              </a:rPr>
              <a:t>Bogusch</a:t>
            </a:r>
            <a:r>
              <a:rPr lang="pt-BR" sz="1000" dirty="0">
                <a:solidFill>
                  <a:schemeClr val="bg1"/>
                </a:solidFill>
              </a:rPr>
              <a:t>, M. </a:t>
            </a:r>
            <a:r>
              <a:rPr lang="pt-BR" sz="1000" dirty="0" err="1">
                <a:solidFill>
                  <a:schemeClr val="bg1"/>
                </a:solidFill>
              </a:rPr>
              <a:t>Acher</a:t>
            </a:r>
            <a:r>
              <a:rPr lang="pt-BR" sz="1000" dirty="0">
                <a:solidFill>
                  <a:schemeClr val="bg1"/>
                </a:solidFill>
              </a:rPr>
              <a:t>, </a:t>
            </a:r>
            <a:r>
              <a:rPr lang="pt-BR" sz="1000" dirty="0" err="1">
                <a:solidFill>
                  <a:schemeClr val="bg1"/>
                </a:solidFill>
              </a:rPr>
              <a:t>and</a:t>
            </a:r>
            <a:r>
              <a:rPr lang="pt-BR" sz="1000" dirty="0">
                <a:solidFill>
                  <a:schemeClr val="bg1"/>
                </a:solidFill>
              </a:rPr>
              <a:t> B. </a:t>
            </a:r>
            <a:r>
              <a:rPr lang="pt-BR" sz="1000" dirty="0" err="1">
                <a:solidFill>
                  <a:schemeClr val="bg1"/>
                </a:solidFill>
              </a:rPr>
              <a:t>Baudry</a:t>
            </a:r>
            <a:r>
              <a:rPr lang="pt-BR" sz="1000" dirty="0">
                <a:solidFill>
                  <a:schemeClr val="bg1"/>
                </a:solidFill>
              </a:rPr>
              <a:t>, ‘</a:t>
            </a:r>
            <a:r>
              <a:rPr lang="pt-BR" sz="1000" dirty="0" err="1">
                <a:solidFill>
                  <a:schemeClr val="bg1"/>
                </a:solidFill>
              </a:rPr>
              <a:t>Deriving</a:t>
            </a:r>
            <a:r>
              <a:rPr lang="pt-BR" sz="1000" dirty="0">
                <a:solidFill>
                  <a:schemeClr val="bg1"/>
                </a:solidFill>
              </a:rPr>
              <a:t> </a:t>
            </a:r>
            <a:r>
              <a:rPr lang="pt-BR" sz="1000" dirty="0" err="1">
                <a:solidFill>
                  <a:schemeClr val="bg1"/>
                </a:solidFill>
              </a:rPr>
              <a:t>Usage</a:t>
            </a:r>
            <a:r>
              <a:rPr lang="pt-BR" sz="1000" dirty="0">
                <a:solidFill>
                  <a:schemeClr val="bg1"/>
                </a:solidFill>
              </a:rPr>
              <a:t> </a:t>
            </a:r>
            <a:r>
              <a:rPr lang="pt-BR" sz="1000" dirty="0" err="1">
                <a:solidFill>
                  <a:schemeClr val="bg1"/>
                </a:solidFill>
              </a:rPr>
              <a:t>Model</a:t>
            </a:r>
            <a:r>
              <a:rPr lang="pt-BR" sz="1000" dirty="0">
                <a:solidFill>
                  <a:schemeClr val="bg1"/>
                </a:solidFill>
              </a:rPr>
              <a:t> </a:t>
            </a:r>
            <a:r>
              <a:rPr lang="pt-BR" sz="1000" dirty="0" err="1">
                <a:solidFill>
                  <a:schemeClr val="bg1"/>
                </a:solidFill>
              </a:rPr>
              <a:t>Variants</a:t>
            </a:r>
            <a:r>
              <a:rPr lang="pt-BR" sz="1000" dirty="0">
                <a:solidFill>
                  <a:schemeClr val="bg1"/>
                </a:solidFill>
              </a:rPr>
              <a:t> for </a:t>
            </a:r>
            <a:r>
              <a:rPr lang="pt-BR" sz="1000" dirty="0" err="1">
                <a:solidFill>
                  <a:schemeClr val="bg1"/>
                </a:solidFill>
              </a:rPr>
              <a:t>Model-Based</a:t>
            </a:r>
            <a:r>
              <a:rPr lang="pt-BR" sz="1000" dirty="0">
                <a:solidFill>
                  <a:schemeClr val="bg1"/>
                </a:solidFill>
              </a:rPr>
              <a:t> </a:t>
            </a:r>
            <a:r>
              <a:rPr lang="pt-BR" sz="1000" dirty="0" err="1">
                <a:solidFill>
                  <a:schemeClr val="bg1"/>
                </a:solidFill>
              </a:rPr>
              <a:t>Testing</a:t>
            </a:r>
            <a:r>
              <a:rPr lang="pt-BR" sz="1000" dirty="0">
                <a:solidFill>
                  <a:schemeClr val="bg1"/>
                </a:solidFill>
              </a:rPr>
              <a:t>: </a:t>
            </a:r>
            <a:r>
              <a:rPr lang="pt-BR" sz="1000" dirty="0" err="1">
                <a:solidFill>
                  <a:schemeClr val="bg1"/>
                </a:solidFill>
              </a:rPr>
              <a:t>An</a:t>
            </a:r>
            <a:r>
              <a:rPr lang="pt-BR" sz="1000" dirty="0">
                <a:solidFill>
                  <a:schemeClr val="bg1"/>
                </a:solidFill>
              </a:rPr>
              <a:t> Industrial Case </a:t>
            </a:r>
            <a:r>
              <a:rPr lang="pt-BR" sz="1000" dirty="0" err="1">
                <a:solidFill>
                  <a:schemeClr val="bg1"/>
                </a:solidFill>
              </a:rPr>
              <a:t>Study</a:t>
            </a:r>
            <a:r>
              <a:rPr lang="pt-BR" sz="1000" dirty="0">
                <a:solidFill>
                  <a:schemeClr val="bg1"/>
                </a:solidFill>
              </a:rPr>
              <a:t>’, in </a:t>
            </a:r>
            <a:r>
              <a:rPr lang="pt-BR" sz="1000" dirty="0" err="1">
                <a:solidFill>
                  <a:schemeClr val="bg1"/>
                </a:solidFill>
              </a:rPr>
              <a:t>Proceedings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the</a:t>
            </a:r>
            <a:r>
              <a:rPr lang="pt-BR" sz="1000" dirty="0">
                <a:solidFill>
                  <a:schemeClr val="bg1"/>
                </a:solidFill>
              </a:rPr>
              <a:t> ICECCS 2014</a:t>
            </a:r>
          </a:p>
          <a:p>
            <a:r>
              <a:rPr lang="pt-BR" sz="1000" dirty="0">
                <a:solidFill>
                  <a:schemeClr val="bg1"/>
                </a:solidFill>
              </a:rPr>
              <a:t>X. </a:t>
            </a:r>
            <a:r>
              <a:rPr lang="pt-BR" sz="1000" dirty="0" err="1">
                <a:solidFill>
                  <a:schemeClr val="bg1"/>
                </a:solidFill>
              </a:rPr>
              <a:t>Devroey</a:t>
            </a:r>
            <a:r>
              <a:rPr lang="pt-BR" sz="1000" dirty="0">
                <a:solidFill>
                  <a:schemeClr val="bg1"/>
                </a:solidFill>
              </a:rPr>
              <a:t>, G. </a:t>
            </a:r>
            <a:r>
              <a:rPr lang="pt-BR" sz="1000" dirty="0" err="1">
                <a:solidFill>
                  <a:schemeClr val="bg1"/>
                </a:solidFill>
              </a:rPr>
              <a:t>Perrouin</a:t>
            </a:r>
            <a:r>
              <a:rPr lang="pt-BR" sz="1000" dirty="0">
                <a:solidFill>
                  <a:schemeClr val="bg1"/>
                </a:solidFill>
              </a:rPr>
              <a:t>, A. </a:t>
            </a:r>
            <a:r>
              <a:rPr lang="pt-BR" sz="1000" dirty="0" err="1">
                <a:solidFill>
                  <a:schemeClr val="bg1"/>
                </a:solidFill>
              </a:rPr>
              <a:t>Legay</a:t>
            </a:r>
            <a:r>
              <a:rPr lang="pt-BR" sz="1000" dirty="0">
                <a:solidFill>
                  <a:schemeClr val="bg1"/>
                </a:solidFill>
              </a:rPr>
              <a:t>, P.-Y. </a:t>
            </a:r>
            <a:r>
              <a:rPr lang="pt-BR" sz="1000" dirty="0" err="1">
                <a:solidFill>
                  <a:schemeClr val="bg1"/>
                </a:solidFill>
              </a:rPr>
              <a:t>Schobbens</a:t>
            </a:r>
            <a:r>
              <a:rPr lang="pt-BR" sz="1000" dirty="0">
                <a:solidFill>
                  <a:schemeClr val="bg1"/>
                </a:solidFill>
              </a:rPr>
              <a:t>, </a:t>
            </a:r>
            <a:r>
              <a:rPr lang="pt-BR" sz="1000" dirty="0" err="1">
                <a:solidFill>
                  <a:schemeClr val="bg1"/>
                </a:solidFill>
              </a:rPr>
              <a:t>and</a:t>
            </a:r>
            <a:r>
              <a:rPr lang="pt-BR" sz="1000" dirty="0">
                <a:solidFill>
                  <a:schemeClr val="bg1"/>
                </a:solidFill>
              </a:rPr>
              <a:t> P. </a:t>
            </a:r>
            <a:r>
              <a:rPr lang="pt-BR" sz="1000" dirty="0" err="1">
                <a:solidFill>
                  <a:schemeClr val="bg1"/>
                </a:solidFill>
              </a:rPr>
              <a:t>Heymans</a:t>
            </a:r>
            <a:r>
              <a:rPr lang="pt-BR" sz="1000" dirty="0">
                <a:solidFill>
                  <a:schemeClr val="bg1"/>
                </a:solidFill>
              </a:rPr>
              <a:t>, ‘</a:t>
            </a:r>
            <a:r>
              <a:rPr lang="pt-BR" sz="1000" dirty="0" err="1">
                <a:solidFill>
                  <a:schemeClr val="bg1"/>
                </a:solidFill>
              </a:rPr>
              <a:t>Search-based</a:t>
            </a:r>
            <a:r>
              <a:rPr lang="pt-BR" sz="1000" dirty="0">
                <a:solidFill>
                  <a:schemeClr val="bg1"/>
                </a:solidFill>
              </a:rPr>
              <a:t> </a:t>
            </a:r>
            <a:r>
              <a:rPr lang="pt-BR" sz="1000" dirty="0" err="1">
                <a:solidFill>
                  <a:schemeClr val="bg1"/>
                </a:solidFill>
              </a:rPr>
              <a:t>Similarity-driven</a:t>
            </a:r>
            <a:r>
              <a:rPr lang="pt-BR" sz="1000" dirty="0">
                <a:solidFill>
                  <a:schemeClr val="bg1"/>
                </a:solidFill>
              </a:rPr>
              <a:t> </a:t>
            </a:r>
            <a:r>
              <a:rPr lang="pt-BR" sz="1000" dirty="0" err="1">
                <a:solidFill>
                  <a:schemeClr val="bg1"/>
                </a:solidFill>
              </a:rPr>
              <a:t>Behavioural</a:t>
            </a:r>
            <a:r>
              <a:rPr lang="pt-BR" sz="1000" dirty="0">
                <a:solidFill>
                  <a:schemeClr val="bg1"/>
                </a:solidFill>
              </a:rPr>
              <a:t> SPL </a:t>
            </a:r>
            <a:r>
              <a:rPr lang="pt-BR" sz="1000" dirty="0" err="1">
                <a:solidFill>
                  <a:schemeClr val="bg1"/>
                </a:solidFill>
              </a:rPr>
              <a:t>Testing</a:t>
            </a:r>
            <a:r>
              <a:rPr lang="pt-BR" sz="1000" dirty="0">
                <a:solidFill>
                  <a:schemeClr val="bg1"/>
                </a:solidFill>
              </a:rPr>
              <a:t>’, in </a:t>
            </a:r>
            <a:r>
              <a:rPr lang="pt-BR" sz="1000" dirty="0" err="1">
                <a:solidFill>
                  <a:schemeClr val="bg1"/>
                </a:solidFill>
              </a:rPr>
              <a:t>Proceedings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the</a:t>
            </a:r>
            <a:r>
              <a:rPr lang="pt-BR" sz="1000" dirty="0">
                <a:solidFill>
                  <a:schemeClr val="bg1"/>
                </a:solidFill>
              </a:rPr>
              <a:t> </a:t>
            </a:r>
            <a:r>
              <a:rPr lang="pt-BR" sz="1000" dirty="0" err="1">
                <a:solidFill>
                  <a:schemeClr val="bg1"/>
                </a:solidFill>
              </a:rPr>
              <a:t>VaMoS</a:t>
            </a:r>
            <a:r>
              <a:rPr lang="pt-BR" sz="1000" dirty="0">
                <a:solidFill>
                  <a:schemeClr val="bg1"/>
                </a:solidFill>
              </a:rPr>
              <a:t>  2016</a:t>
            </a:r>
          </a:p>
          <a:p>
            <a:r>
              <a:rPr lang="pt-BR" sz="1000" dirty="0">
                <a:solidFill>
                  <a:schemeClr val="bg1"/>
                </a:solidFill>
              </a:rPr>
              <a:t>V. </a:t>
            </a:r>
            <a:r>
              <a:rPr lang="pt-BR" sz="1000" dirty="0" err="1">
                <a:solidFill>
                  <a:schemeClr val="bg1"/>
                </a:solidFill>
              </a:rPr>
              <a:t>Hafemann</a:t>
            </a:r>
            <a:r>
              <a:rPr lang="pt-BR" sz="1000" dirty="0">
                <a:solidFill>
                  <a:schemeClr val="bg1"/>
                </a:solidFill>
              </a:rPr>
              <a:t> </a:t>
            </a:r>
            <a:r>
              <a:rPr lang="pt-BR" sz="1000" dirty="0" err="1">
                <a:solidFill>
                  <a:schemeClr val="bg1"/>
                </a:solidFill>
              </a:rPr>
              <a:t>Fragal</a:t>
            </a:r>
            <a:r>
              <a:rPr lang="pt-BR" sz="1000" dirty="0">
                <a:solidFill>
                  <a:schemeClr val="bg1"/>
                </a:solidFill>
              </a:rPr>
              <a:t>, A. </a:t>
            </a:r>
            <a:r>
              <a:rPr lang="pt-BR" sz="1000" dirty="0" err="1">
                <a:solidFill>
                  <a:schemeClr val="bg1"/>
                </a:solidFill>
              </a:rPr>
              <a:t>Simao</a:t>
            </a:r>
            <a:r>
              <a:rPr lang="pt-BR" sz="1000" dirty="0">
                <a:solidFill>
                  <a:schemeClr val="bg1"/>
                </a:solidFill>
              </a:rPr>
              <a:t>, </a:t>
            </a:r>
            <a:r>
              <a:rPr lang="pt-BR" sz="1000" dirty="0" err="1">
                <a:solidFill>
                  <a:schemeClr val="bg1"/>
                </a:solidFill>
              </a:rPr>
              <a:t>and</a:t>
            </a:r>
            <a:r>
              <a:rPr lang="pt-BR" sz="1000" dirty="0">
                <a:solidFill>
                  <a:schemeClr val="bg1"/>
                </a:solidFill>
              </a:rPr>
              <a:t> M. R. </a:t>
            </a:r>
            <a:r>
              <a:rPr lang="pt-BR" sz="1000" dirty="0" err="1">
                <a:solidFill>
                  <a:schemeClr val="bg1"/>
                </a:solidFill>
              </a:rPr>
              <a:t>Mousavi</a:t>
            </a:r>
            <a:r>
              <a:rPr lang="pt-BR" sz="1000" dirty="0">
                <a:solidFill>
                  <a:schemeClr val="bg1"/>
                </a:solidFill>
              </a:rPr>
              <a:t>, ‘</a:t>
            </a:r>
            <a:r>
              <a:rPr lang="pt-BR" sz="1000" dirty="0" err="1">
                <a:solidFill>
                  <a:schemeClr val="bg1"/>
                </a:solidFill>
              </a:rPr>
              <a:t>Validated</a:t>
            </a:r>
            <a:r>
              <a:rPr lang="pt-BR" sz="1000" dirty="0">
                <a:solidFill>
                  <a:schemeClr val="bg1"/>
                </a:solidFill>
              </a:rPr>
              <a:t> Test </a:t>
            </a:r>
            <a:r>
              <a:rPr lang="pt-BR" sz="1000" dirty="0" err="1">
                <a:solidFill>
                  <a:schemeClr val="bg1"/>
                </a:solidFill>
              </a:rPr>
              <a:t>Models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t>
            </a:r>
            <a:r>
              <a:rPr lang="pt-BR" sz="1000" dirty="0" err="1">
                <a:solidFill>
                  <a:schemeClr val="bg1"/>
                </a:solidFill>
              </a:rPr>
              <a:t>Featured</a:t>
            </a:r>
            <a:r>
              <a:rPr lang="pt-BR" sz="1000" dirty="0">
                <a:solidFill>
                  <a:schemeClr val="bg1"/>
                </a:solidFill>
              </a:rPr>
              <a:t> </a:t>
            </a:r>
            <a:r>
              <a:rPr lang="pt-BR" sz="1000" dirty="0" err="1">
                <a:solidFill>
                  <a:schemeClr val="bg1"/>
                </a:solidFill>
              </a:rPr>
              <a:t>Finite</a:t>
            </a:r>
            <a:r>
              <a:rPr lang="pt-BR" sz="1000" dirty="0">
                <a:solidFill>
                  <a:schemeClr val="bg1"/>
                </a:solidFill>
              </a:rPr>
              <a:t> </a:t>
            </a:r>
            <a:r>
              <a:rPr lang="pt-BR" sz="1000" dirty="0" err="1">
                <a:solidFill>
                  <a:schemeClr val="bg1"/>
                </a:solidFill>
              </a:rPr>
              <a:t>State</a:t>
            </a:r>
            <a:r>
              <a:rPr lang="pt-BR" sz="1000" dirty="0">
                <a:solidFill>
                  <a:schemeClr val="bg1"/>
                </a:solidFill>
              </a:rPr>
              <a:t> </a:t>
            </a:r>
            <a:r>
              <a:rPr lang="pt-BR" sz="1000" dirty="0" err="1">
                <a:solidFill>
                  <a:schemeClr val="bg1"/>
                </a:solidFill>
              </a:rPr>
              <a:t>Machines</a:t>
            </a:r>
            <a:r>
              <a:rPr lang="pt-BR" sz="1000" dirty="0">
                <a:solidFill>
                  <a:schemeClr val="bg1"/>
                </a:solidFill>
              </a:rPr>
              <a:t>’, in `FACS 2016.</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52</a:t>
            </a:fld>
            <a:endParaRPr lang="nl-NL"/>
          </a:p>
        </p:txBody>
      </p:sp>
    </p:spTree>
    <p:extLst>
      <p:ext uri="{BB962C8B-B14F-4D97-AF65-F5344CB8AC3E}">
        <p14:creationId xmlns:p14="http://schemas.microsoft.com/office/powerpoint/2010/main" val="72841683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2714799" y="958437"/>
            <a:ext cx="6768752" cy="5392942"/>
          </a:xfrm>
          <a:prstGeom prst="rect">
            <a:avLst/>
          </a:prstGeom>
        </p:spPr>
      </p:pic>
      <p:grpSp>
        <p:nvGrpSpPr>
          <p:cNvPr id="17" name="Grupo 16"/>
          <p:cNvGrpSpPr/>
          <p:nvPr/>
        </p:nvGrpSpPr>
        <p:grpSpPr>
          <a:xfrm>
            <a:off x="4154959" y="1988840"/>
            <a:ext cx="4464496" cy="3312368"/>
            <a:chOff x="4154959" y="1988840"/>
            <a:chExt cx="4464496" cy="3312368"/>
          </a:xfrm>
        </p:grpSpPr>
        <p:cxnSp>
          <p:nvCxnSpPr>
            <p:cNvPr id="7" name="Conector de seta reta 6"/>
            <p:cNvCxnSpPr/>
            <p:nvPr/>
          </p:nvCxnSpPr>
          <p:spPr>
            <a:xfrm>
              <a:off x="4154959" y="1988840"/>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4226967" y="4005064"/>
              <a:ext cx="0" cy="129614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8615199" y="4549160"/>
              <a:ext cx="4256" cy="392008"/>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8584719" y="2019320"/>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a:off x="6329199" y="2181880"/>
              <a:ext cx="0" cy="38302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6329199" y="4261128"/>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6" name="Título 1"/>
          <p:cNvSpPr>
            <a:spLocks noGrp="1"/>
          </p:cNvSpPr>
          <p:nvPr>
            <p:ph type="title"/>
          </p:nvPr>
        </p:nvSpPr>
        <p:spPr>
          <a:xfrm>
            <a:off x="404662" y="404664"/>
            <a:ext cx="11389024" cy="432048"/>
          </a:xfrm>
        </p:spPr>
        <p:txBody>
          <a:bodyPr/>
          <a:lstStyle/>
          <a:p>
            <a:r>
              <a:rPr lang="en-US" dirty="0"/>
              <a:t>Analysis of Results</a:t>
            </a:r>
            <a:r>
              <a:rPr lang="en-US" sz="1800" dirty="0"/>
              <a:t> (RQ1 – Size of Product Pairs)</a:t>
            </a:r>
            <a:endParaRPr lang="pt-BR" dirty="0"/>
          </a:p>
        </p:txBody>
      </p:sp>
      <p:sp>
        <p:nvSpPr>
          <p:cNvPr id="12" name="Retângulo 11"/>
          <p:cNvSpPr/>
          <p:nvPr/>
        </p:nvSpPr>
        <p:spPr>
          <a:xfrm>
            <a:off x="0" y="6457890"/>
            <a:ext cx="12198350" cy="400110"/>
          </a:xfrm>
          <a:prstGeom prst="rect">
            <a:avLst/>
          </a:prstGeom>
          <a:noFill/>
        </p:spPr>
        <p:txBody>
          <a:bodyPr wrap="square" anchor="b">
            <a:spAutoFit/>
          </a:bodyPr>
          <a:lstStyle/>
          <a:p>
            <a:r>
              <a:rPr lang="en-US" sz="1000" dirty="0">
                <a:solidFill>
                  <a:schemeClr val="bg1"/>
                </a:solidFill>
              </a:rPr>
              <a:t>Mann-Whitney-Wilcoxon statistical test</a:t>
            </a:r>
          </a:p>
          <a:p>
            <a:r>
              <a:rPr lang="pt-BR" sz="1000" dirty="0" err="1">
                <a:solidFill>
                  <a:schemeClr val="bg1"/>
                </a:solidFill>
              </a:rPr>
              <a:t>Vargha-Delaney’s</a:t>
            </a:r>
            <a:r>
              <a:rPr lang="pt-BR" sz="1000" dirty="0">
                <a:solidFill>
                  <a:schemeClr val="bg1"/>
                </a:solidFill>
              </a:rPr>
              <a:t> Â </a:t>
            </a:r>
            <a:r>
              <a:rPr lang="pt-BR" sz="1000" dirty="0" err="1">
                <a:solidFill>
                  <a:schemeClr val="bg1"/>
                </a:solidFill>
              </a:rPr>
              <a:t>effect</a:t>
            </a:r>
            <a:r>
              <a:rPr lang="pt-BR" sz="1000" dirty="0">
                <a:solidFill>
                  <a:schemeClr val="bg1"/>
                </a:solidFill>
              </a:rPr>
              <a:t> </a:t>
            </a:r>
            <a:r>
              <a:rPr lang="pt-BR" sz="1000" dirty="0" err="1">
                <a:solidFill>
                  <a:schemeClr val="bg1"/>
                </a:solidFill>
              </a:rPr>
              <a:t>size</a:t>
            </a:r>
            <a:endParaRPr lang="pt-BR" sz="1000" dirty="0">
              <a:solidFill>
                <a:schemeClr val="bg1"/>
              </a:solidFill>
            </a:endParaRP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53</a:t>
            </a:fld>
            <a:endParaRPr lang="nl-NL"/>
          </a:p>
        </p:txBody>
      </p:sp>
    </p:spTree>
    <p:extLst>
      <p:ext uri="{BB962C8B-B14F-4D97-AF65-F5344CB8AC3E}">
        <p14:creationId xmlns:p14="http://schemas.microsoft.com/office/powerpoint/2010/main" val="545466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fade">
                                      <p:cBhvr>
                                        <p:cTn id="1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Analysis of Results</a:t>
            </a:r>
            <a:r>
              <a:rPr lang="en-US" sz="1800" dirty="0"/>
              <a:t> (RQ2 – Configuration similarity)</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54</a:t>
            </a:fld>
            <a:endParaRPr lang="nl-NL"/>
          </a:p>
        </p:txBody>
      </p:sp>
      <p:pic>
        <p:nvPicPr>
          <p:cNvPr id="37" name="Imagem 36"/>
          <p:cNvPicPr>
            <a:picLocks noChangeAspect="1"/>
          </p:cNvPicPr>
          <p:nvPr/>
        </p:nvPicPr>
        <p:blipFill>
          <a:blip r:embed="rId3"/>
          <a:stretch>
            <a:fillRect/>
          </a:stretch>
        </p:blipFill>
        <p:spPr>
          <a:xfrm>
            <a:off x="1634677" y="1002226"/>
            <a:ext cx="8928994" cy="4892680"/>
          </a:xfrm>
          <a:prstGeom prst="rect">
            <a:avLst/>
          </a:prstGeom>
        </p:spPr>
      </p:pic>
      <p:sp>
        <p:nvSpPr>
          <p:cNvPr id="5" name="Retângulo 4"/>
          <p:cNvSpPr/>
          <p:nvPr/>
        </p:nvSpPr>
        <p:spPr>
          <a:xfrm>
            <a:off x="0" y="6611779"/>
            <a:ext cx="12198350" cy="246221"/>
          </a:xfrm>
          <a:prstGeom prst="rect">
            <a:avLst/>
          </a:prstGeom>
          <a:noFill/>
        </p:spPr>
        <p:txBody>
          <a:bodyPr wrap="square" anchor="b">
            <a:spAutoFit/>
          </a:bodyPr>
          <a:lstStyle/>
          <a:p>
            <a:r>
              <a:rPr lang="en-GB" sz="1000" dirty="0">
                <a:solidFill>
                  <a:schemeClr val="bg1"/>
                </a:solidFill>
              </a:rPr>
              <a:t>Pearson correlation coefficient</a:t>
            </a:r>
            <a:endParaRPr lang="pt-BR" sz="1000" dirty="0">
              <a:solidFill>
                <a:schemeClr val="bg1"/>
              </a:solidFill>
            </a:endParaRPr>
          </a:p>
        </p:txBody>
      </p:sp>
    </p:spTree>
    <p:extLst>
      <p:ext uri="{BB962C8B-B14F-4D97-AF65-F5344CB8AC3E}">
        <p14:creationId xmlns:p14="http://schemas.microsoft.com/office/powerpoint/2010/main" val="39259610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
          </p:nvPr>
        </p:nvSpPr>
        <p:spPr/>
        <p:txBody>
          <a:bodyPr/>
          <a:lstStyle/>
          <a:p>
            <a:fld id="{5EE7099E-8998-4851-915A-4F4831808297}" type="slidenum">
              <a:rPr lang="nl-NL" smtClean="0"/>
              <a:pPr/>
              <a:t>55</a:t>
            </a:fld>
            <a:endParaRPr lang="nl-NL"/>
          </a:p>
        </p:txBody>
      </p:sp>
      <p:pic>
        <p:nvPicPr>
          <p:cNvPr id="3" name="Imagem 2"/>
          <p:cNvPicPr>
            <a:picLocks noChangeAspect="1"/>
          </p:cNvPicPr>
          <p:nvPr/>
        </p:nvPicPr>
        <p:blipFill>
          <a:blip r:embed="rId3"/>
          <a:stretch>
            <a:fillRect/>
          </a:stretch>
        </p:blipFill>
        <p:spPr>
          <a:xfrm>
            <a:off x="2714799" y="958437"/>
            <a:ext cx="6768752" cy="5392942"/>
          </a:xfrm>
          <a:prstGeom prst="rect">
            <a:avLst/>
          </a:prstGeom>
        </p:spPr>
      </p:pic>
      <p:grpSp>
        <p:nvGrpSpPr>
          <p:cNvPr id="19" name="Grupo 18"/>
          <p:cNvGrpSpPr/>
          <p:nvPr/>
        </p:nvGrpSpPr>
        <p:grpSpPr>
          <a:xfrm>
            <a:off x="4154959" y="1412776"/>
            <a:ext cx="4464496" cy="3875394"/>
            <a:chOff x="4154959" y="1425814"/>
            <a:chExt cx="4464496" cy="3875394"/>
          </a:xfrm>
        </p:grpSpPr>
        <p:cxnSp>
          <p:nvCxnSpPr>
            <p:cNvPr id="20" name="Conector de seta reta 19"/>
            <p:cNvCxnSpPr/>
            <p:nvPr/>
          </p:nvCxnSpPr>
          <p:spPr>
            <a:xfrm>
              <a:off x="4154959" y="1425814"/>
              <a:ext cx="0" cy="1139090"/>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Conector de seta reta 20"/>
            <p:cNvCxnSpPr/>
            <p:nvPr/>
          </p:nvCxnSpPr>
          <p:spPr>
            <a:xfrm flipH="1">
              <a:off x="4226967" y="5199718"/>
              <a:ext cx="2009" cy="101490"/>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2" name="Conector de seta reta 21"/>
            <p:cNvCxnSpPr/>
            <p:nvPr/>
          </p:nvCxnSpPr>
          <p:spPr>
            <a:xfrm>
              <a:off x="8618096" y="4610438"/>
              <a:ext cx="1359" cy="330730"/>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p:nvPr/>
          </p:nvCxnSpPr>
          <p:spPr>
            <a:xfrm flipH="1">
              <a:off x="8584719" y="2274273"/>
              <a:ext cx="357" cy="321111"/>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p:nvPr/>
          </p:nvCxnSpPr>
          <p:spPr>
            <a:xfrm flipH="1">
              <a:off x="6329199" y="2362538"/>
              <a:ext cx="357" cy="202366"/>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p:nvPr/>
          </p:nvCxnSpPr>
          <p:spPr>
            <a:xfrm flipH="1">
              <a:off x="6329199" y="4706958"/>
              <a:ext cx="2897" cy="13023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28" name="Título 1"/>
          <p:cNvSpPr>
            <a:spLocks noGrp="1"/>
          </p:cNvSpPr>
          <p:nvPr>
            <p:ph type="title"/>
          </p:nvPr>
        </p:nvSpPr>
        <p:spPr>
          <a:xfrm>
            <a:off x="404662" y="404664"/>
            <a:ext cx="11389024" cy="432048"/>
          </a:xfrm>
        </p:spPr>
        <p:txBody>
          <a:bodyPr/>
          <a:lstStyle/>
          <a:p>
            <a:r>
              <a:rPr lang="en-US" dirty="0"/>
              <a:t>Analysis of Results</a:t>
            </a:r>
            <a:r>
              <a:rPr lang="en-US" sz="1800" dirty="0"/>
              <a:t> (RQ3 – Size of Handcrafted models)</a:t>
            </a:r>
            <a:endParaRPr lang="en-US" noProof="0" dirty="0"/>
          </a:p>
        </p:txBody>
      </p:sp>
      <p:sp>
        <p:nvSpPr>
          <p:cNvPr id="12" name="Retângulo 11"/>
          <p:cNvSpPr/>
          <p:nvPr/>
        </p:nvSpPr>
        <p:spPr>
          <a:xfrm>
            <a:off x="0" y="6457890"/>
            <a:ext cx="12198350" cy="400110"/>
          </a:xfrm>
          <a:prstGeom prst="rect">
            <a:avLst/>
          </a:prstGeom>
          <a:noFill/>
        </p:spPr>
        <p:txBody>
          <a:bodyPr wrap="square" anchor="b">
            <a:spAutoFit/>
          </a:bodyPr>
          <a:lstStyle/>
          <a:p>
            <a:r>
              <a:rPr lang="en-US" sz="1000" dirty="0">
                <a:solidFill>
                  <a:schemeClr val="bg1"/>
                </a:solidFill>
              </a:rPr>
              <a:t>Mann-Whitney-Wilcoxon statistical test</a:t>
            </a:r>
          </a:p>
          <a:p>
            <a:r>
              <a:rPr lang="pt-BR" sz="1000" dirty="0" err="1">
                <a:solidFill>
                  <a:schemeClr val="bg1"/>
                </a:solidFill>
              </a:rPr>
              <a:t>Vargha-Delaney’s</a:t>
            </a:r>
            <a:r>
              <a:rPr lang="pt-BR" sz="1000" dirty="0">
                <a:solidFill>
                  <a:schemeClr val="bg1"/>
                </a:solidFill>
              </a:rPr>
              <a:t> Â </a:t>
            </a:r>
            <a:r>
              <a:rPr lang="pt-BR" sz="1000" dirty="0" err="1">
                <a:solidFill>
                  <a:schemeClr val="bg1"/>
                </a:solidFill>
              </a:rPr>
              <a:t>effect</a:t>
            </a:r>
            <a:r>
              <a:rPr lang="pt-BR" sz="1000" dirty="0">
                <a:solidFill>
                  <a:schemeClr val="bg1"/>
                </a:solidFill>
              </a:rPr>
              <a:t> </a:t>
            </a:r>
            <a:r>
              <a:rPr lang="pt-BR" sz="1000" dirty="0" err="1">
                <a:solidFill>
                  <a:schemeClr val="bg1"/>
                </a:solidFill>
              </a:rPr>
              <a:t>size</a:t>
            </a:r>
            <a:endParaRPr lang="pt-BR" sz="1000" dirty="0">
              <a:solidFill>
                <a:schemeClr val="bg1"/>
              </a:solidFill>
            </a:endParaRPr>
          </a:p>
        </p:txBody>
      </p:sp>
    </p:spTree>
    <p:extLst>
      <p:ext uri="{BB962C8B-B14F-4D97-AF65-F5344CB8AC3E}">
        <p14:creationId xmlns:p14="http://schemas.microsoft.com/office/powerpoint/2010/main" val="303702512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Effect transition="in" filter="fade">
                                      <p:cBhvr>
                                        <p:cTn id="1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Analysis of Results</a:t>
            </a:r>
            <a:r>
              <a:rPr lang="en-US" sz="1800" noProof="0" dirty="0"/>
              <a:t> </a:t>
            </a:r>
            <a:r>
              <a:rPr lang="en-US" sz="1800" dirty="0"/>
              <a:t>(RQ3 – Size of Handcrafted models)</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56</a:t>
            </a:fld>
            <a:endParaRPr lang="nl-NL"/>
          </a:p>
        </p:txBody>
      </p:sp>
      <p:pic>
        <p:nvPicPr>
          <p:cNvPr id="6" name="Imagem 5"/>
          <p:cNvPicPr>
            <a:picLocks noChangeAspect="1"/>
          </p:cNvPicPr>
          <p:nvPr/>
        </p:nvPicPr>
        <p:blipFill>
          <a:blip r:embed="rId3"/>
          <a:stretch>
            <a:fillRect/>
          </a:stretch>
        </p:blipFill>
        <p:spPr>
          <a:xfrm>
            <a:off x="2350673" y="1124744"/>
            <a:ext cx="7497002" cy="5074640"/>
          </a:xfrm>
          <a:prstGeom prst="rect">
            <a:avLst/>
          </a:prstGeom>
        </p:spPr>
      </p:pic>
      <p:sp>
        <p:nvSpPr>
          <p:cNvPr id="26" name="Seta para a direita 25"/>
          <p:cNvSpPr/>
          <p:nvPr/>
        </p:nvSpPr>
        <p:spPr>
          <a:xfrm rot="10800000">
            <a:off x="9455559" y="3605267"/>
            <a:ext cx="1161665" cy="904592"/>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90765390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Analysis of Results</a:t>
            </a:r>
            <a:r>
              <a:rPr lang="en-US" sz="1800" noProof="0" dirty="0"/>
              <a:t> </a:t>
            </a:r>
            <a:r>
              <a:rPr lang="en-US" sz="1800" dirty="0"/>
              <a:t>(RQ3 – Size of Handcrafted models)</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57</a:t>
            </a:fld>
            <a:endParaRPr lang="nl-NL"/>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072" y="1700809"/>
            <a:ext cx="8834206" cy="3456382"/>
          </a:xfrm>
          <a:prstGeom prst="rect">
            <a:avLst/>
          </a:prstGeom>
        </p:spPr>
      </p:pic>
      <p:pic>
        <p:nvPicPr>
          <p:cNvPr id="5" name="Imagem 4"/>
          <p:cNvPicPr>
            <a:picLocks noChangeAspect="1"/>
          </p:cNvPicPr>
          <p:nvPr/>
        </p:nvPicPr>
        <p:blipFill rotWithShape="1">
          <a:blip r:embed="rId4">
            <a:extLst>
              <a:ext uri="{28A0092B-C50C-407E-A947-70E740481C1C}">
                <a14:useLocalDpi xmlns:a14="http://schemas.microsoft.com/office/drawing/2010/main" val="0"/>
              </a:ext>
            </a:extLst>
          </a:blip>
          <a:srcRect t="-62261" b="-62261"/>
          <a:stretch/>
        </p:blipFill>
        <p:spPr>
          <a:xfrm>
            <a:off x="1682072" y="1196752"/>
            <a:ext cx="8834206" cy="4289300"/>
          </a:xfrm>
          <a:prstGeom prst="rect">
            <a:avLst/>
          </a:prstGeom>
          <a:solidFill>
            <a:schemeClr val="bg1"/>
          </a:solidFill>
        </p:spPr>
      </p:pic>
      <p:sp>
        <p:nvSpPr>
          <p:cNvPr id="6" name="Retângulo 5"/>
          <p:cNvSpPr/>
          <p:nvPr/>
        </p:nvSpPr>
        <p:spPr>
          <a:xfrm>
            <a:off x="0" y="6611779"/>
            <a:ext cx="12198350" cy="246221"/>
          </a:xfrm>
          <a:prstGeom prst="rect">
            <a:avLst/>
          </a:prstGeom>
          <a:noFill/>
        </p:spPr>
        <p:txBody>
          <a:bodyPr wrap="square" anchor="b">
            <a:spAutoFit/>
          </a:bodyPr>
          <a:lstStyle/>
          <a:p>
            <a:r>
              <a:rPr lang="pt-BR" sz="1000" dirty="0">
                <a:solidFill>
                  <a:schemeClr val="bg1"/>
                </a:solidFill>
              </a:rPr>
              <a:t>V. H. </a:t>
            </a:r>
            <a:r>
              <a:rPr lang="pt-BR" sz="1000" dirty="0" err="1">
                <a:solidFill>
                  <a:schemeClr val="bg1"/>
                </a:solidFill>
              </a:rPr>
              <a:t>Fragal</a:t>
            </a:r>
            <a:r>
              <a:rPr lang="pt-BR" sz="1000" dirty="0">
                <a:solidFill>
                  <a:schemeClr val="bg1"/>
                </a:solidFill>
              </a:rPr>
              <a:t>, ‘</a:t>
            </a:r>
            <a:r>
              <a:rPr lang="pt-BR" sz="1000" dirty="0" err="1">
                <a:solidFill>
                  <a:schemeClr val="bg1"/>
                </a:solidFill>
              </a:rPr>
              <a:t>Automatic</a:t>
            </a:r>
            <a:r>
              <a:rPr lang="pt-BR" sz="1000" dirty="0">
                <a:solidFill>
                  <a:schemeClr val="bg1"/>
                </a:solidFill>
              </a:rPr>
              <a:t> </a:t>
            </a:r>
            <a:r>
              <a:rPr lang="pt-BR" sz="1000" dirty="0" err="1">
                <a:solidFill>
                  <a:schemeClr val="bg1"/>
                </a:solidFill>
              </a:rPr>
              <a:t>generation</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configurable</a:t>
            </a:r>
            <a:r>
              <a:rPr lang="pt-BR" sz="1000" dirty="0">
                <a:solidFill>
                  <a:schemeClr val="bg1"/>
                </a:solidFill>
              </a:rPr>
              <a:t> </a:t>
            </a:r>
            <a:r>
              <a:rPr lang="pt-BR" sz="1000" dirty="0" err="1">
                <a:solidFill>
                  <a:schemeClr val="bg1"/>
                </a:solidFill>
              </a:rPr>
              <a:t>test-suites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PhD </a:t>
            </a:r>
            <a:r>
              <a:rPr lang="pt-BR" sz="1000" dirty="0" err="1">
                <a:solidFill>
                  <a:schemeClr val="bg1"/>
                </a:solidFill>
              </a:rPr>
              <a:t>Thesis</a:t>
            </a:r>
            <a:r>
              <a:rPr lang="pt-BR" sz="1000" dirty="0">
                <a:solidFill>
                  <a:schemeClr val="bg1"/>
                </a:solidFill>
              </a:rPr>
              <a:t>, Universidade de São Paulo, 2017.</a:t>
            </a:r>
          </a:p>
        </p:txBody>
      </p:sp>
    </p:spTree>
    <p:extLst>
      <p:ext uri="{BB962C8B-B14F-4D97-AF65-F5344CB8AC3E}">
        <p14:creationId xmlns:p14="http://schemas.microsoft.com/office/powerpoint/2010/main" val="6672770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xit" presetSubtype="10" fill="hold" nodeType="withEffect">
                                  <p:stCondLst>
                                    <p:cond delay="0"/>
                                  </p:stCondLst>
                                  <p:childTnLst>
                                    <p:animEffect transition="out" filter="randombar(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Summary</a:t>
            </a:r>
            <a:r>
              <a:rPr lang="en-US" sz="2000" dirty="0"/>
              <a:t> (Learning from Difference)</a:t>
            </a:r>
            <a:endParaRPr lang="en-US" noProof="0" dirty="0"/>
          </a:p>
        </p:txBody>
      </p:sp>
      <p:sp>
        <p:nvSpPr>
          <p:cNvPr id="3" name="Espaço Reservado para Texto Vertical 2"/>
          <p:cNvSpPr>
            <a:spLocks noGrp="1"/>
          </p:cNvSpPr>
          <p:nvPr>
            <p:ph type="body" orient="vert" idx="1"/>
          </p:nvPr>
        </p:nvSpPr>
        <p:spPr/>
        <p:txBody>
          <a:bodyPr>
            <a:noAutofit/>
          </a:bodyPr>
          <a:lstStyle/>
          <a:p>
            <a:pPr marL="0" indent="0">
              <a:lnSpc>
                <a:spcPct val="150000"/>
              </a:lnSpc>
              <a:buNone/>
            </a:pPr>
            <a:r>
              <a:rPr lang="en-US" sz="2800" dirty="0"/>
              <a:t>The FFSM</a:t>
            </a:r>
            <a:r>
              <a:rPr lang="en-US" sz="2800" baseline="-25000" dirty="0"/>
              <a:t> Diff</a:t>
            </a:r>
            <a:r>
              <a:rPr lang="en-US" sz="2800" dirty="0"/>
              <a:t> algorithm is able to…</a:t>
            </a:r>
          </a:p>
          <a:p>
            <a:pPr marL="342900" lvl="0" indent="-342900">
              <a:lnSpc>
                <a:spcPct val="150000"/>
              </a:lnSpc>
              <a:buClr>
                <a:srgbClr val="001158"/>
              </a:buClr>
              <a:buFont typeface="+mj-lt"/>
              <a:buAutoNum type="arabicPeriod"/>
            </a:pPr>
            <a:r>
              <a:rPr lang="en-US" sz="2800" dirty="0"/>
              <a:t>Learn </a:t>
            </a:r>
            <a:r>
              <a:rPr lang="en-US" sz="2800" b="1" dirty="0"/>
              <a:t>fresh FFSMs</a:t>
            </a:r>
            <a:r>
              <a:rPr lang="en-US" sz="2800" dirty="0"/>
              <a:t> from products pairs</a:t>
            </a:r>
          </a:p>
          <a:p>
            <a:pPr lvl="1">
              <a:lnSpc>
                <a:spcPct val="150000"/>
              </a:lnSpc>
              <a:buClr>
                <a:srgbClr val="001158"/>
              </a:buClr>
            </a:pPr>
            <a:r>
              <a:rPr lang="en-US" sz="2800" dirty="0">
                <a:solidFill>
                  <a:srgbClr val="001158"/>
                </a:solidFill>
              </a:rPr>
              <a:t>Especially if there is </a:t>
            </a:r>
            <a:r>
              <a:rPr lang="en-US" sz="2800" b="1" dirty="0">
                <a:solidFill>
                  <a:srgbClr val="001158"/>
                </a:solidFill>
              </a:rPr>
              <a:t>high feature reuse</a:t>
            </a:r>
            <a:r>
              <a:rPr lang="en-US" sz="2400" dirty="0">
                <a:solidFill>
                  <a:srgbClr val="001158"/>
                </a:solidFill>
              </a:rPr>
              <a:t> (i.e., configuration similarity)</a:t>
            </a:r>
            <a:endParaRPr lang="en-US" sz="3200" dirty="0"/>
          </a:p>
          <a:p>
            <a:pPr marL="342900" lvl="0" indent="-342900">
              <a:lnSpc>
                <a:spcPct val="150000"/>
              </a:lnSpc>
              <a:buClr>
                <a:srgbClr val="001158"/>
              </a:buClr>
              <a:buFont typeface="+mj-lt"/>
              <a:buAutoNum type="arabicPeriod"/>
            </a:pPr>
            <a:r>
              <a:rPr lang="en-US" sz="2800" dirty="0">
                <a:solidFill>
                  <a:srgbClr val="001158"/>
                </a:solidFill>
              </a:rPr>
              <a:t>Incorporate </a:t>
            </a:r>
            <a:r>
              <a:rPr lang="en-US" sz="2800" b="1" dirty="0">
                <a:solidFill>
                  <a:srgbClr val="001158"/>
                </a:solidFill>
              </a:rPr>
              <a:t>new product behavior</a:t>
            </a:r>
            <a:r>
              <a:rPr lang="en-US" sz="2800" dirty="0">
                <a:solidFill>
                  <a:srgbClr val="001158"/>
                </a:solidFill>
              </a:rPr>
              <a:t> into an existing FFSM</a:t>
            </a:r>
          </a:p>
          <a:p>
            <a:pPr lvl="1">
              <a:lnSpc>
                <a:spcPct val="150000"/>
              </a:lnSpc>
              <a:buClr>
                <a:srgbClr val="001158"/>
              </a:buClr>
            </a:pPr>
            <a:r>
              <a:rPr lang="en-US" sz="2600" dirty="0">
                <a:solidFill>
                  <a:srgbClr val="001158"/>
                </a:solidFill>
              </a:rPr>
              <a:t>Family model recovery</a:t>
            </a:r>
            <a:r>
              <a:rPr lang="en-US" sz="2400" dirty="0">
                <a:solidFill>
                  <a:srgbClr val="001158"/>
                </a:solidFill>
              </a:rPr>
              <a:t> (e.g., reverse engineering, re-engineering)</a:t>
            </a:r>
            <a:endParaRPr lang="en-US" sz="2600" dirty="0">
              <a:solidFill>
                <a:srgbClr val="001158"/>
              </a:solidFill>
            </a:endParaRP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58</a:t>
            </a:fld>
            <a:endParaRPr lang="nl-NL"/>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69549" y="1250199"/>
            <a:ext cx="1224136" cy="1224136"/>
          </a:xfrm>
          <a:prstGeom prst="rect">
            <a:avLst/>
          </a:prstGeom>
        </p:spPr>
      </p:pic>
    </p:spTree>
    <p:extLst>
      <p:ext uri="{BB962C8B-B14F-4D97-AF65-F5344CB8AC3E}">
        <p14:creationId xmlns:p14="http://schemas.microsoft.com/office/powerpoint/2010/main" val="38157265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1"/>
          <p:cNvSpPr>
            <a:spLocks noGrp="1"/>
          </p:cNvSpPr>
          <p:nvPr>
            <p:ph type="title"/>
          </p:nvPr>
        </p:nvSpPr>
        <p:spPr/>
        <p:txBody>
          <a:bodyPr/>
          <a:lstStyle/>
          <a:p>
            <a:r>
              <a:rPr lang="en-US" dirty="0"/>
              <a:t>Research Objectives</a:t>
            </a:r>
            <a:endParaRPr lang="pt-BR"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59</a:t>
            </a:fld>
            <a:endParaRPr lang="nl-NL" dirty="0"/>
          </a:p>
        </p:txBody>
      </p:sp>
      <p:sp>
        <p:nvSpPr>
          <p:cNvPr id="11" name="Fluxograma: Processo 10"/>
          <p:cNvSpPr/>
          <p:nvPr/>
        </p:nvSpPr>
        <p:spPr>
          <a:xfrm>
            <a:off x="3074839" y="1395310"/>
            <a:ext cx="2376264" cy="1707742"/>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to Reuse</a:t>
            </a: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871" y="1806908"/>
            <a:ext cx="1800200" cy="1089120"/>
          </a:xfrm>
          <a:prstGeom prst="rect">
            <a:avLst/>
          </a:prstGeom>
        </p:spPr>
      </p:pic>
      <p:cxnSp>
        <p:nvCxnSpPr>
          <p:cNvPr id="14" name="Conector de seta reta 13"/>
          <p:cNvCxnSpPr>
            <a:stCxn id="13" idx="1"/>
            <a:endCxn id="9" idx="3"/>
          </p:cNvCxnSpPr>
          <p:nvPr/>
        </p:nvCxnSpPr>
        <p:spPr>
          <a:xfrm flipH="1">
            <a:off x="5451103" y="4972114"/>
            <a:ext cx="1188132" cy="0"/>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Fluxograma: Processo 8"/>
          <p:cNvSpPr/>
          <p:nvPr/>
        </p:nvSpPr>
        <p:spPr>
          <a:xfrm>
            <a:off x="3074839"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from Differences</a:t>
            </a:r>
          </a:p>
        </p:txBody>
      </p:sp>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4592" y="4849961"/>
            <a:ext cx="1896758" cy="782412"/>
          </a:xfrm>
          <a:prstGeom prst="rect">
            <a:avLst/>
          </a:prstGeom>
        </p:spPr>
      </p:pic>
      <p:sp>
        <p:nvSpPr>
          <p:cNvPr id="13" name="Fluxograma: Processo 12"/>
          <p:cNvSpPr/>
          <p:nvPr/>
        </p:nvSpPr>
        <p:spPr>
          <a:xfrm>
            <a:off x="6639235"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by Sampling</a:t>
            </a:r>
          </a:p>
        </p:txBody>
      </p:sp>
      <p:pic>
        <p:nvPicPr>
          <p:cNvPr id="34" name="Imagem 33"/>
          <p:cNvPicPr>
            <a:picLocks noChangeAspect="1"/>
          </p:cNvPicPr>
          <p:nvPr/>
        </p:nvPicPr>
        <p:blipFill rotWithShape="1">
          <a:blip r:embed="rId5"/>
          <a:srcRect b="15092"/>
          <a:stretch/>
        </p:blipFill>
        <p:spPr>
          <a:xfrm>
            <a:off x="6729636" y="4925436"/>
            <a:ext cx="2195462" cy="721634"/>
          </a:xfrm>
          <a:prstGeom prst="rect">
            <a:avLst/>
          </a:prstGeom>
        </p:spPr>
      </p:pic>
      <p:cxnSp>
        <p:nvCxnSpPr>
          <p:cNvPr id="3" name="Conector de seta reta 2"/>
          <p:cNvCxnSpPr>
            <a:stCxn id="11" idx="2"/>
            <a:endCxn id="9" idx="0"/>
          </p:cNvCxnSpPr>
          <p:nvPr/>
        </p:nvCxnSpPr>
        <p:spPr>
          <a:xfrm>
            <a:off x="4262971" y="3103052"/>
            <a:ext cx="0" cy="1035911"/>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11" idx="3"/>
            <a:endCxn id="13" idx="0"/>
          </p:cNvCxnSpPr>
          <p:nvPr/>
        </p:nvCxnSpPr>
        <p:spPr>
          <a:xfrm>
            <a:off x="5451103" y="2249181"/>
            <a:ext cx="2376264" cy="1889782"/>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1904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Introduction</a:t>
            </a:r>
            <a:endParaRPr lang="en-US" noProof="0" dirty="0"/>
          </a:p>
        </p:txBody>
      </p:sp>
      <p:pic>
        <p:nvPicPr>
          <p:cNvPr id="10" name="Imagem 9"/>
          <p:cNvPicPr>
            <a:picLocks noChangeAspect="1"/>
          </p:cNvPicPr>
          <p:nvPr/>
        </p:nvPicPr>
        <p:blipFill rotWithShape="1">
          <a:blip r:embed="rId3"/>
          <a:srcRect l="18008" t="2315" r="18744" b="2126"/>
          <a:stretch/>
        </p:blipFill>
        <p:spPr>
          <a:xfrm>
            <a:off x="1490663" y="1052736"/>
            <a:ext cx="3300320" cy="4543720"/>
          </a:xfrm>
          <a:prstGeom prst="rect">
            <a:avLst/>
          </a:prstGeom>
        </p:spPr>
      </p:pic>
      <p:grpSp>
        <p:nvGrpSpPr>
          <p:cNvPr id="26" name="Grupo 25"/>
          <p:cNvGrpSpPr/>
          <p:nvPr/>
        </p:nvGrpSpPr>
        <p:grpSpPr>
          <a:xfrm>
            <a:off x="2123439" y="3465757"/>
            <a:ext cx="2667544" cy="2334082"/>
            <a:chOff x="1922712" y="3645022"/>
            <a:chExt cx="2336142" cy="2044108"/>
          </a:xfrm>
        </p:grpSpPr>
        <p:sp>
          <p:nvSpPr>
            <p:cNvPr id="25" name="Forma em L 24"/>
            <p:cNvSpPr/>
            <p:nvPr/>
          </p:nvSpPr>
          <p:spPr>
            <a:xfrm rot="16200000">
              <a:off x="2113863" y="3453871"/>
              <a:ext cx="1953840" cy="2336142"/>
            </a:xfrm>
            <a:prstGeom prst="corner">
              <a:avLst>
                <a:gd name="adj1" fmla="val 52412"/>
                <a:gd name="adj2" fmla="val 649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732" y="4298775"/>
              <a:ext cx="1390355" cy="1390355"/>
            </a:xfrm>
            <a:prstGeom prst="rect">
              <a:avLst/>
            </a:prstGeom>
          </p:spPr>
        </p:pic>
      </p:grpSp>
      <p:sp>
        <p:nvSpPr>
          <p:cNvPr id="13" name="CaixaDeTexto 12"/>
          <p:cNvSpPr txBox="1"/>
          <p:nvPr/>
        </p:nvSpPr>
        <p:spPr>
          <a:xfrm>
            <a:off x="1349896" y="5637214"/>
            <a:ext cx="3581854" cy="430853"/>
          </a:xfrm>
          <a:prstGeom prst="rect">
            <a:avLst/>
          </a:prstGeom>
          <a:noFill/>
        </p:spPr>
        <p:txBody>
          <a:bodyPr wrap="square" lIns="108000" tIns="108000" rIns="108000" bIns="108000" rtlCol="0" anchor="t">
            <a:noAutofit/>
          </a:bodyPr>
          <a:lstStyle/>
          <a:p>
            <a:pPr algn="ctr"/>
            <a:r>
              <a:rPr lang="en-GB" sz="2000" noProof="0" dirty="0">
                <a:solidFill>
                  <a:schemeClr val="bg2"/>
                </a:solidFill>
              </a:rPr>
              <a:t>Model-Based Testing (MBT)</a:t>
            </a:r>
            <a:endParaRPr lang="pt-BR" sz="2000" noProof="0" dirty="0" err="1">
              <a:solidFill>
                <a:schemeClr val="bg2"/>
              </a:solidFill>
            </a:endParaRPr>
          </a:p>
        </p:txBody>
      </p:sp>
      <p:grpSp>
        <p:nvGrpSpPr>
          <p:cNvPr id="12" name="Grupo 11"/>
          <p:cNvGrpSpPr/>
          <p:nvPr/>
        </p:nvGrpSpPr>
        <p:grpSpPr>
          <a:xfrm>
            <a:off x="6965220" y="5906901"/>
            <a:ext cx="4318531" cy="209876"/>
            <a:chOff x="6965220" y="5144278"/>
            <a:chExt cx="4318531" cy="209876"/>
          </a:xfrm>
        </p:grpSpPr>
        <p:cxnSp>
          <p:nvCxnSpPr>
            <p:cNvPr id="50" name="Conector reto 49"/>
            <p:cNvCxnSpPr/>
            <p:nvPr/>
          </p:nvCxnSpPr>
          <p:spPr>
            <a:xfrm flipV="1">
              <a:off x="6965220" y="5249216"/>
              <a:ext cx="4318531" cy="1"/>
            </a:xfrm>
            <a:prstGeom prst="line">
              <a:avLst/>
            </a:prstGeom>
            <a:ln w="19050" cap="sq">
              <a:solidFill>
                <a:schemeClr val="bg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51" name="CaixaDeTexto 50"/>
            <p:cNvSpPr txBox="1"/>
            <p:nvPr/>
          </p:nvSpPr>
          <p:spPr>
            <a:xfrm>
              <a:off x="7916817" y="5144278"/>
              <a:ext cx="2415336" cy="209876"/>
            </a:xfrm>
            <a:prstGeom prst="rect">
              <a:avLst/>
            </a:prstGeom>
            <a:solidFill>
              <a:schemeClr val="bg1"/>
            </a:solid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Variability in Space</a:t>
              </a:r>
              <a:endParaRPr lang="pt-BR" sz="1400" noProof="0" dirty="0" err="1">
                <a:solidFill>
                  <a:schemeClr val="bg2"/>
                </a:solidFill>
                <a:latin typeface="OCR A Extended" panose="02010509020102010303" pitchFamily="50" charset="0"/>
              </a:endParaRPr>
            </a:p>
          </p:txBody>
        </p:sp>
      </p:grpSp>
      <p:pic>
        <p:nvPicPr>
          <p:cNvPr id="31" name="Imagem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5762" y="356137"/>
            <a:ext cx="2234852" cy="1556414"/>
          </a:xfrm>
          <a:prstGeom prst="rect">
            <a:avLst/>
          </a:prstGeom>
        </p:spPr>
      </p:pic>
      <p:grpSp>
        <p:nvGrpSpPr>
          <p:cNvPr id="20487" name="Grupo 20486"/>
          <p:cNvGrpSpPr/>
          <p:nvPr/>
        </p:nvGrpSpPr>
        <p:grpSpPr>
          <a:xfrm>
            <a:off x="8043392" y="1912546"/>
            <a:ext cx="1872206" cy="844971"/>
            <a:chOff x="8043392" y="2105091"/>
            <a:chExt cx="1872206" cy="994906"/>
          </a:xfrm>
        </p:grpSpPr>
        <p:cxnSp>
          <p:nvCxnSpPr>
            <p:cNvPr id="5" name="Conector em curva 4"/>
            <p:cNvCxnSpPr/>
            <p:nvPr/>
          </p:nvCxnSpPr>
          <p:spPr>
            <a:xfrm rot="5400000">
              <a:off x="7650117" y="2498366"/>
              <a:ext cx="994906" cy="208356"/>
            </a:xfrm>
            <a:prstGeom prst="curvedConnector3">
              <a:avLst/>
            </a:prstGeom>
            <a:ln w="57150">
              <a:solidFill>
                <a:srgbClr val="8FA53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em curva 15"/>
            <p:cNvCxnSpPr/>
            <p:nvPr/>
          </p:nvCxnSpPr>
          <p:spPr>
            <a:xfrm rot="16200000" flipH="1">
              <a:off x="9347088" y="2509705"/>
              <a:ext cx="881099" cy="255921"/>
            </a:xfrm>
            <a:prstGeom prst="curvedConnector3">
              <a:avLst/>
            </a:prstGeom>
            <a:ln w="57150">
              <a:solidFill>
                <a:srgbClr val="9A1F6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95" name="Grupo 20494"/>
          <p:cNvGrpSpPr/>
          <p:nvPr/>
        </p:nvGrpSpPr>
        <p:grpSpPr>
          <a:xfrm>
            <a:off x="6963271" y="2808032"/>
            <a:ext cx="3943798" cy="1210275"/>
            <a:chOff x="6963271" y="3000575"/>
            <a:chExt cx="3943798" cy="1210275"/>
          </a:xfrm>
        </p:grpSpPr>
        <p:sp>
          <p:nvSpPr>
            <p:cNvPr id="79" name="Canto dobrado 78"/>
            <p:cNvSpPr/>
            <p:nvPr/>
          </p:nvSpPr>
          <p:spPr>
            <a:xfrm>
              <a:off x="9043908" y="3009713"/>
              <a:ext cx="1863161" cy="1201137"/>
            </a:xfrm>
            <a:prstGeom prst="foldedCorner">
              <a:avLst/>
            </a:prstGeom>
            <a:ln>
              <a:solidFill>
                <a:srgbClr val="BE7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0494" name="Canto dobrado 20493"/>
            <p:cNvSpPr/>
            <p:nvPr/>
          </p:nvSpPr>
          <p:spPr>
            <a:xfrm>
              <a:off x="6963271" y="3000575"/>
              <a:ext cx="1863161" cy="1201137"/>
            </a:xfrm>
            <a:prstGeom prst="foldedCorner">
              <a:avLst/>
            </a:prstGeom>
            <a:ln>
              <a:solidFill>
                <a:srgbClr val="9FC58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nvGrpSpPr>
            <p:cNvPr id="20488" name="Grupo 20487"/>
            <p:cNvGrpSpPr/>
            <p:nvPr/>
          </p:nvGrpSpPr>
          <p:grpSpPr>
            <a:xfrm>
              <a:off x="6963271" y="3173354"/>
              <a:ext cx="3888434" cy="861846"/>
              <a:chOff x="7279481" y="3284984"/>
              <a:chExt cx="3530906" cy="782602"/>
            </a:xfrm>
          </p:grpSpPr>
          <p:pic>
            <p:nvPicPr>
              <p:cNvPr id="57" name="Imagem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79481" y="3299199"/>
                <a:ext cx="1614194" cy="754172"/>
              </a:xfrm>
              <a:prstGeom prst="rect">
                <a:avLst/>
              </a:prstGeom>
            </p:spPr>
          </p:pic>
          <p:pic>
            <p:nvPicPr>
              <p:cNvPr id="58" name="Imagem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5343" y="3284984"/>
                <a:ext cx="1675044" cy="782602"/>
              </a:xfrm>
              <a:prstGeom prst="rect">
                <a:avLst/>
              </a:prstGeom>
            </p:spPr>
          </p:pic>
        </p:grpSp>
      </p:grpSp>
      <p:grpSp>
        <p:nvGrpSpPr>
          <p:cNvPr id="61" name="Grupo 60"/>
          <p:cNvGrpSpPr/>
          <p:nvPr/>
        </p:nvGrpSpPr>
        <p:grpSpPr>
          <a:xfrm>
            <a:off x="7333621" y="4100553"/>
            <a:ext cx="3288790" cy="1787476"/>
            <a:chOff x="7333621" y="4180866"/>
            <a:chExt cx="3288790" cy="1787476"/>
          </a:xfrm>
        </p:grpSpPr>
        <p:grpSp>
          <p:nvGrpSpPr>
            <p:cNvPr id="11" name="Grupo 10"/>
            <p:cNvGrpSpPr/>
            <p:nvPr/>
          </p:nvGrpSpPr>
          <p:grpSpPr>
            <a:xfrm>
              <a:off x="9615440" y="4790039"/>
              <a:ext cx="1006971" cy="1178303"/>
              <a:chOff x="10470492" y="4149080"/>
              <a:chExt cx="667295" cy="810873"/>
            </a:xfrm>
          </p:grpSpPr>
          <p:pic>
            <p:nvPicPr>
              <p:cNvPr id="43" name="Imagem 42"/>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70492" y="4149080"/>
                <a:ext cx="667294" cy="667294"/>
              </a:xfrm>
              <a:prstGeom prst="rect">
                <a:avLst/>
              </a:prstGeom>
            </p:spPr>
          </p:pic>
          <p:sp>
            <p:nvSpPr>
              <p:cNvPr id="44" name="CaixaDeTexto 43"/>
              <p:cNvSpPr txBox="1"/>
              <p:nvPr/>
            </p:nvSpPr>
            <p:spPr>
              <a:xfrm>
                <a:off x="10470493" y="4730236"/>
                <a:ext cx="667294"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Conf. m</a:t>
                </a:r>
                <a:endParaRPr lang="pt-BR" sz="1400" noProof="0" dirty="0" err="1">
                  <a:solidFill>
                    <a:schemeClr val="bg2"/>
                  </a:solidFill>
                  <a:latin typeface="OCR A Extended" panose="02010509020102010303" pitchFamily="50" charset="0"/>
                </a:endParaRPr>
              </a:p>
            </p:txBody>
          </p:sp>
        </p:grpSp>
        <p:grpSp>
          <p:nvGrpSpPr>
            <p:cNvPr id="8" name="Grupo 7"/>
            <p:cNvGrpSpPr/>
            <p:nvPr/>
          </p:nvGrpSpPr>
          <p:grpSpPr>
            <a:xfrm>
              <a:off x="7333621" y="4789567"/>
              <a:ext cx="1006971" cy="1178775"/>
              <a:chOff x="7991043" y="4149080"/>
              <a:chExt cx="667295" cy="811196"/>
            </a:xfrm>
          </p:grpSpPr>
          <p:pic>
            <p:nvPicPr>
              <p:cNvPr id="45" name="Imagem 44"/>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91044" y="4149080"/>
                <a:ext cx="667294" cy="667294"/>
              </a:xfrm>
              <a:prstGeom prst="rect">
                <a:avLst/>
              </a:prstGeom>
            </p:spPr>
          </p:pic>
          <p:sp>
            <p:nvSpPr>
              <p:cNvPr id="46" name="CaixaDeTexto 45"/>
              <p:cNvSpPr txBox="1"/>
              <p:nvPr/>
            </p:nvSpPr>
            <p:spPr>
              <a:xfrm>
                <a:off x="7991043" y="4730559"/>
                <a:ext cx="667295" cy="229717"/>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Conf. 2</a:t>
                </a:r>
                <a:endParaRPr lang="pt-BR" sz="1400" noProof="0" dirty="0" err="1">
                  <a:solidFill>
                    <a:schemeClr val="bg2"/>
                  </a:solidFill>
                </a:endParaRPr>
              </a:p>
            </p:txBody>
          </p:sp>
        </p:grpSp>
        <p:cxnSp>
          <p:nvCxnSpPr>
            <p:cNvPr id="59" name="Conector em curva 58"/>
            <p:cNvCxnSpPr/>
            <p:nvPr/>
          </p:nvCxnSpPr>
          <p:spPr>
            <a:xfrm rot="5400000">
              <a:off x="7823222" y="4307807"/>
              <a:ext cx="644311" cy="390430"/>
            </a:xfrm>
            <a:prstGeom prst="curvedConnector3">
              <a:avLst/>
            </a:prstGeom>
            <a:ln w="57150">
              <a:solidFill>
                <a:srgbClr val="8FA53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em curva 59"/>
            <p:cNvCxnSpPr>
              <a:endCxn id="43" idx="0"/>
            </p:cNvCxnSpPr>
            <p:nvPr/>
          </p:nvCxnSpPr>
          <p:spPr>
            <a:xfrm rot="16200000" flipH="1">
              <a:off x="9566136" y="4237250"/>
              <a:ext cx="602090" cy="503487"/>
            </a:xfrm>
            <a:prstGeom prst="curvedConnector3">
              <a:avLst/>
            </a:prstGeom>
            <a:ln w="57150">
              <a:solidFill>
                <a:srgbClr val="9A1F6B"/>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81" name="Grupo 20480"/>
          <p:cNvGrpSpPr/>
          <p:nvPr/>
        </p:nvGrpSpPr>
        <p:grpSpPr>
          <a:xfrm>
            <a:off x="10300149" y="-27384"/>
            <a:ext cx="1529924" cy="1657978"/>
            <a:chOff x="10300149" y="165159"/>
            <a:chExt cx="1529924" cy="1657978"/>
          </a:xfrm>
        </p:grpSpPr>
        <p:grpSp>
          <p:nvGrpSpPr>
            <p:cNvPr id="28" name="Grupo 27"/>
            <p:cNvGrpSpPr/>
            <p:nvPr/>
          </p:nvGrpSpPr>
          <p:grpSpPr>
            <a:xfrm>
              <a:off x="10300149" y="165159"/>
              <a:ext cx="1529924" cy="1657978"/>
              <a:chOff x="10347647" y="443060"/>
              <a:chExt cx="1529924" cy="1657978"/>
            </a:xfrm>
          </p:grpSpPr>
          <p:pic>
            <p:nvPicPr>
              <p:cNvPr id="20482" name="Picture 2" descr="Chart, exponential, trend, up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66643" y="690148"/>
                <a:ext cx="1210928" cy="1210928"/>
              </a:xfrm>
              <a:prstGeom prst="rect">
                <a:avLst/>
              </a:prstGeom>
              <a:noFill/>
              <a:extLst>
                <a:ext uri="{909E8E84-426E-40DD-AFC4-6F175D3DCCD1}">
                  <a14:hiddenFill xmlns:a14="http://schemas.microsoft.com/office/drawing/2010/main">
                    <a:solidFill>
                      <a:srgbClr val="FFFFFF"/>
                    </a:solidFill>
                  </a14:hiddenFill>
                </a:ext>
              </a:extLst>
            </p:spPr>
          </p:pic>
          <p:sp>
            <p:nvSpPr>
              <p:cNvPr id="27" name="CaixaDeTexto 26"/>
              <p:cNvSpPr txBox="1"/>
              <p:nvPr/>
            </p:nvSpPr>
            <p:spPr>
              <a:xfrm>
                <a:off x="10727703" y="1844825"/>
                <a:ext cx="1084083" cy="200792"/>
              </a:xfrm>
              <a:prstGeom prst="rect">
                <a:avLst/>
              </a:prstGeom>
              <a:noFill/>
            </p:spPr>
            <p:txBody>
              <a:bodyPr wrap="square" lIns="108000" tIns="108000" rIns="108000" bIns="108000" rtlCol="0" anchor="ctr">
                <a:noAutofit/>
              </a:bodyPr>
              <a:lstStyle/>
              <a:p>
                <a:pPr algn="ctr"/>
                <a:r>
                  <a:rPr lang="en-GB" sz="1400" noProof="0" dirty="0">
                    <a:solidFill>
                      <a:schemeClr val="bg2"/>
                    </a:solidFill>
                    <a:latin typeface="OCR A Extended" panose="02010509020102010303" pitchFamily="50" charset="0"/>
                  </a:rPr>
                  <a:t>Features</a:t>
                </a:r>
                <a:endParaRPr lang="pt-BR" sz="1400" noProof="0" dirty="0" err="1">
                  <a:solidFill>
                    <a:schemeClr val="bg2"/>
                  </a:solidFill>
                  <a:latin typeface="OCR A Extended" panose="02010509020102010303" pitchFamily="50" charset="0"/>
                </a:endParaRPr>
              </a:p>
            </p:txBody>
          </p:sp>
          <p:sp>
            <p:nvSpPr>
              <p:cNvPr id="53" name="CaixaDeTexto 52"/>
              <p:cNvSpPr txBox="1"/>
              <p:nvPr/>
            </p:nvSpPr>
            <p:spPr>
              <a:xfrm rot="16200000">
                <a:off x="9740108" y="1050599"/>
                <a:ext cx="1657978" cy="442899"/>
              </a:xfrm>
              <a:prstGeom prst="rect">
                <a:avLst/>
              </a:prstGeom>
              <a:noFill/>
            </p:spPr>
            <p:txBody>
              <a:bodyPr wrap="square" lIns="108000" tIns="108000" rIns="108000" bIns="108000" rtlCol="0" anchor="ctr">
                <a:noAutofit/>
              </a:bodyPr>
              <a:lstStyle/>
              <a:p>
                <a:pPr algn="ctr"/>
                <a:r>
                  <a:rPr lang="en-GB" sz="1100" dirty="0">
                    <a:solidFill>
                      <a:schemeClr val="bg2"/>
                    </a:solidFill>
                    <a:latin typeface="OCR A Extended" panose="02010509020102010303" pitchFamily="50" charset="0"/>
                  </a:rPr>
                  <a:t>Configurations</a:t>
                </a:r>
                <a:endParaRPr lang="pt-BR" sz="1100" noProof="0" dirty="0" err="1">
                  <a:solidFill>
                    <a:schemeClr val="bg2"/>
                  </a:solidFill>
                  <a:latin typeface="OCR A Extended" panose="02010509020102010303" pitchFamily="50" charset="0"/>
                </a:endParaRPr>
              </a:p>
            </p:txBody>
          </p:sp>
        </p:grpSp>
        <p:pic>
          <p:nvPicPr>
            <p:cNvPr id="20480" name="Imagem 204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64297" y="390017"/>
              <a:ext cx="631722" cy="631722"/>
            </a:xfrm>
            <a:prstGeom prst="rect">
              <a:avLst/>
            </a:prstGeom>
          </p:spPr>
        </p:pic>
      </p:grpSp>
      <p:grpSp>
        <p:nvGrpSpPr>
          <p:cNvPr id="20496" name="Grupo 20495"/>
          <p:cNvGrpSpPr/>
          <p:nvPr/>
        </p:nvGrpSpPr>
        <p:grpSpPr>
          <a:xfrm>
            <a:off x="7698862" y="2808032"/>
            <a:ext cx="2472616" cy="1193755"/>
            <a:chOff x="6963272" y="-996370"/>
            <a:chExt cx="2860104" cy="1380830"/>
          </a:xfrm>
        </p:grpSpPr>
        <p:sp>
          <p:nvSpPr>
            <p:cNvPr id="82" name="Canto dobrado 81"/>
            <p:cNvSpPr/>
            <p:nvPr/>
          </p:nvSpPr>
          <p:spPr>
            <a:xfrm>
              <a:off x="6963272" y="-996370"/>
              <a:ext cx="2860104" cy="1380830"/>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pt-BR">
                <a:ln>
                  <a:solidFill>
                    <a:schemeClr val="tx1"/>
                  </a:solidFill>
                </a:ln>
              </a:endParaRPr>
            </a:p>
          </p:txBody>
        </p:sp>
        <p:pic>
          <p:nvPicPr>
            <p:cNvPr id="20483" name="Imagem 204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6642" y="-926218"/>
              <a:ext cx="2667900" cy="1212682"/>
            </a:xfrm>
            <a:prstGeom prst="rect">
              <a:avLst/>
            </a:prstGeom>
          </p:spPr>
        </p:pic>
      </p:grpSp>
      <p:sp>
        <p:nvSpPr>
          <p:cNvPr id="84" name="CaixaDeTexto 83"/>
          <p:cNvSpPr txBox="1"/>
          <p:nvPr/>
        </p:nvSpPr>
        <p:spPr>
          <a:xfrm>
            <a:off x="830543" y="5637214"/>
            <a:ext cx="4620560" cy="430853"/>
          </a:xfrm>
          <a:prstGeom prst="rect">
            <a:avLst/>
          </a:prstGeom>
          <a:noFill/>
        </p:spPr>
        <p:txBody>
          <a:bodyPr wrap="square" lIns="108000" tIns="108000" rIns="108000" bIns="108000" rtlCol="0" anchor="t">
            <a:noAutofit/>
          </a:bodyPr>
          <a:lstStyle/>
          <a:p>
            <a:pPr algn="ctr"/>
            <a:r>
              <a:rPr lang="en-GB" sz="2000" noProof="0" dirty="0">
                <a:solidFill>
                  <a:schemeClr val="bg2"/>
                </a:solidFill>
              </a:rPr>
              <a:t>Family model-based testing</a:t>
            </a:r>
            <a:endParaRPr lang="pt-BR" sz="2000" noProof="0" dirty="0" err="1">
              <a:solidFill>
                <a:schemeClr val="bg2"/>
              </a:solidFill>
            </a:endParaRPr>
          </a:p>
        </p:txBody>
      </p:sp>
      <p:pic>
        <p:nvPicPr>
          <p:cNvPr id="86" name="Imagem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37942" y="2346721"/>
            <a:ext cx="958748" cy="667700"/>
          </a:xfrm>
          <a:prstGeom prst="rect">
            <a:avLst/>
          </a:prstGeom>
        </p:spPr>
      </p:pic>
      <p:sp>
        <p:nvSpPr>
          <p:cNvPr id="42" name="Retângulo 41"/>
          <p:cNvSpPr/>
          <p:nvPr/>
        </p:nvSpPr>
        <p:spPr>
          <a:xfrm>
            <a:off x="0" y="6304002"/>
            <a:ext cx="12198350" cy="553998"/>
          </a:xfrm>
          <a:prstGeom prst="rect">
            <a:avLst/>
          </a:prstGeom>
          <a:solidFill>
            <a:srgbClr val="1094AB"/>
          </a:solidFill>
        </p:spPr>
        <p:txBody>
          <a:bodyPr wrap="square" anchor="b">
            <a:spAutoFit/>
          </a:bodyPr>
          <a:lstStyle/>
          <a:p>
            <a:r>
              <a:rPr lang="en-US" sz="1000" dirty="0">
                <a:solidFill>
                  <a:schemeClr val="bg1"/>
                </a:solidFill>
              </a:rPr>
              <a:t>T. </a:t>
            </a:r>
            <a:r>
              <a:rPr lang="en-US" sz="1000" dirty="0" err="1">
                <a:solidFill>
                  <a:schemeClr val="bg1"/>
                </a:solidFill>
              </a:rPr>
              <a:t>Thüm</a:t>
            </a:r>
            <a:r>
              <a:rPr lang="en-US" sz="1000" dirty="0">
                <a:solidFill>
                  <a:schemeClr val="bg1"/>
                </a:solidFill>
              </a:rPr>
              <a:t>, S. </a:t>
            </a:r>
            <a:r>
              <a:rPr lang="en-US" sz="1000" dirty="0" err="1">
                <a:solidFill>
                  <a:schemeClr val="bg1"/>
                </a:solidFill>
              </a:rPr>
              <a:t>Apel</a:t>
            </a:r>
            <a:r>
              <a:rPr lang="en-US" sz="1000" dirty="0">
                <a:solidFill>
                  <a:schemeClr val="bg1"/>
                </a:solidFill>
              </a:rPr>
              <a:t>, C. </a:t>
            </a:r>
            <a:r>
              <a:rPr lang="en-US" sz="1000" dirty="0" err="1">
                <a:solidFill>
                  <a:schemeClr val="bg1"/>
                </a:solidFill>
              </a:rPr>
              <a:t>Kästner</a:t>
            </a:r>
            <a:r>
              <a:rPr lang="en-US" sz="1000" dirty="0">
                <a:solidFill>
                  <a:schemeClr val="bg1"/>
                </a:solidFill>
              </a:rPr>
              <a:t>, I. Schaefer, and G. </a:t>
            </a:r>
            <a:r>
              <a:rPr lang="en-US" sz="1000" dirty="0" err="1">
                <a:solidFill>
                  <a:schemeClr val="bg1"/>
                </a:solidFill>
              </a:rPr>
              <a:t>Saake</a:t>
            </a:r>
            <a:r>
              <a:rPr lang="en-US" sz="1000" dirty="0">
                <a:solidFill>
                  <a:schemeClr val="bg1"/>
                </a:solidFill>
              </a:rPr>
              <a:t>, ‘A Classification and Survey of Analysis Strategies for Software Product Lines’, ACM </a:t>
            </a:r>
            <a:r>
              <a:rPr lang="en-US" sz="1000" dirty="0" err="1">
                <a:solidFill>
                  <a:schemeClr val="bg1"/>
                </a:solidFill>
              </a:rPr>
              <a:t>Comput</a:t>
            </a:r>
            <a:r>
              <a:rPr lang="en-US" sz="1000" dirty="0">
                <a:solidFill>
                  <a:schemeClr val="bg1"/>
                </a:solidFill>
              </a:rPr>
              <a:t>. </a:t>
            </a:r>
            <a:r>
              <a:rPr lang="en-US" sz="1000" dirty="0" err="1">
                <a:solidFill>
                  <a:schemeClr val="bg1"/>
                </a:solidFill>
              </a:rPr>
              <a:t>Surv</a:t>
            </a:r>
            <a:r>
              <a:rPr lang="en-US" sz="1000" dirty="0">
                <a:solidFill>
                  <a:schemeClr val="bg1"/>
                </a:solidFill>
              </a:rPr>
              <a:t>., vol. 47, no. 1, p. 6:1–6:45, Jun. 2014</a:t>
            </a:r>
          </a:p>
          <a:p>
            <a:r>
              <a:rPr lang="en-US" sz="1000" dirty="0">
                <a:solidFill>
                  <a:schemeClr val="bg1"/>
                </a:solidFill>
              </a:rPr>
              <a:t>V. </a:t>
            </a:r>
            <a:r>
              <a:rPr lang="en-US" sz="1000" dirty="0" err="1">
                <a:solidFill>
                  <a:schemeClr val="bg1"/>
                </a:solidFill>
              </a:rPr>
              <a:t>Hafemann</a:t>
            </a:r>
            <a:r>
              <a:rPr lang="en-US" sz="1000" dirty="0">
                <a:solidFill>
                  <a:schemeClr val="bg1"/>
                </a:solidFill>
              </a:rPr>
              <a:t> </a:t>
            </a:r>
            <a:r>
              <a:rPr lang="en-US" sz="1000" dirty="0" err="1">
                <a:solidFill>
                  <a:schemeClr val="bg1"/>
                </a:solidFill>
              </a:rPr>
              <a:t>Fragal</a:t>
            </a:r>
            <a:r>
              <a:rPr lang="en-US" sz="1000" dirty="0">
                <a:solidFill>
                  <a:schemeClr val="bg1"/>
                </a:solidFill>
              </a:rPr>
              <a:t>, A. </a:t>
            </a:r>
            <a:r>
              <a:rPr lang="en-US" sz="1000" dirty="0" err="1">
                <a:solidFill>
                  <a:schemeClr val="bg1"/>
                </a:solidFill>
              </a:rPr>
              <a:t>Simao</a:t>
            </a:r>
            <a:r>
              <a:rPr lang="en-US" sz="1000" dirty="0">
                <a:solidFill>
                  <a:schemeClr val="bg1"/>
                </a:solidFill>
              </a:rPr>
              <a:t>, and M. R. Mousavi, ‘Validated Test Models for Software Product Lines: Featured Finite State Machines’, in `FACS 2016.</a:t>
            </a:r>
          </a:p>
          <a:p>
            <a:r>
              <a:rPr lang="en-US" sz="1000" dirty="0">
                <a:solidFill>
                  <a:schemeClr val="bg1"/>
                </a:solidFill>
              </a:rPr>
              <a:t>S. Oster, ‘Feature Model-based Software Product Line Testing’, PhD Thesis, </a:t>
            </a:r>
            <a:r>
              <a:rPr lang="en-US" sz="1000" dirty="0" err="1">
                <a:solidFill>
                  <a:schemeClr val="bg1"/>
                </a:solidFill>
              </a:rPr>
              <a:t>Technische</a:t>
            </a:r>
            <a:r>
              <a:rPr lang="en-US" sz="1000" dirty="0">
                <a:solidFill>
                  <a:schemeClr val="bg1"/>
                </a:solidFill>
              </a:rPr>
              <a:t> </a:t>
            </a:r>
            <a:r>
              <a:rPr lang="en-US" sz="1000" dirty="0" err="1">
                <a:solidFill>
                  <a:schemeClr val="bg1"/>
                </a:solidFill>
              </a:rPr>
              <a:t>Universität</a:t>
            </a:r>
            <a:r>
              <a:rPr lang="en-US" sz="1000" dirty="0">
                <a:solidFill>
                  <a:schemeClr val="bg1"/>
                </a:solidFill>
              </a:rPr>
              <a:t>, Darmstadt, 2012.</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a:t>
            </a:fld>
            <a:endParaRPr lang="nl-NL"/>
          </a:p>
        </p:txBody>
      </p:sp>
    </p:spTree>
    <p:extLst>
      <p:ext uri="{BB962C8B-B14F-4D97-AF65-F5344CB8AC3E}">
        <p14:creationId xmlns:p14="http://schemas.microsoft.com/office/powerpoint/2010/main" val="216989226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0487"/>
                                        </p:tgtEl>
                                        <p:attrNameLst>
                                          <p:attrName>style.visibility</p:attrName>
                                        </p:attrNameLst>
                                      </p:cBhvr>
                                      <p:to>
                                        <p:strVal val="visible"/>
                                      </p:to>
                                    </p:set>
                                    <p:animEffect transition="in" filter="randombar(horizontal)">
                                      <p:cBhvr>
                                        <p:cTn id="15" dur="500"/>
                                        <p:tgtEl>
                                          <p:spTgt spid="20487"/>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0495"/>
                                        </p:tgtEl>
                                        <p:attrNameLst>
                                          <p:attrName>style.visibility</p:attrName>
                                        </p:attrNameLst>
                                      </p:cBhvr>
                                      <p:to>
                                        <p:strVal val="visible"/>
                                      </p:to>
                                    </p:set>
                                    <p:animEffect transition="in" filter="randombar(horizontal)">
                                      <p:cBhvr>
                                        <p:cTn id="19" dur="500"/>
                                        <p:tgtEl>
                                          <p:spTgt spid="2049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randombar(horizontal)">
                                      <p:cBhvr>
                                        <p:cTn id="23" dur="5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0481"/>
                                        </p:tgtEl>
                                        <p:attrNameLst>
                                          <p:attrName>style.visibility</p:attrName>
                                        </p:attrNameLst>
                                      </p:cBhvr>
                                      <p:to>
                                        <p:strVal val="visible"/>
                                      </p:to>
                                    </p:set>
                                    <p:anim calcmode="lin" valueType="num">
                                      <p:cBhvr>
                                        <p:cTn id="28" dur="500" fill="hold"/>
                                        <p:tgtEl>
                                          <p:spTgt spid="20481"/>
                                        </p:tgtEl>
                                        <p:attrNameLst>
                                          <p:attrName>ppt_w</p:attrName>
                                        </p:attrNameLst>
                                      </p:cBhvr>
                                      <p:tavLst>
                                        <p:tav tm="0">
                                          <p:val>
                                            <p:fltVal val="0"/>
                                          </p:val>
                                        </p:tav>
                                        <p:tav tm="100000">
                                          <p:val>
                                            <p:strVal val="#ppt_w"/>
                                          </p:val>
                                        </p:tav>
                                      </p:tavLst>
                                    </p:anim>
                                    <p:anim calcmode="lin" valueType="num">
                                      <p:cBhvr>
                                        <p:cTn id="29" dur="500" fill="hold"/>
                                        <p:tgtEl>
                                          <p:spTgt spid="20481"/>
                                        </p:tgtEl>
                                        <p:attrNameLst>
                                          <p:attrName>ppt_h</p:attrName>
                                        </p:attrNameLst>
                                      </p:cBhvr>
                                      <p:tavLst>
                                        <p:tav tm="0">
                                          <p:val>
                                            <p:fltVal val="0"/>
                                          </p:val>
                                        </p:tav>
                                        <p:tav tm="100000">
                                          <p:val>
                                            <p:strVal val="#ppt_h"/>
                                          </p:val>
                                        </p:tav>
                                      </p:tavLst>
                                    </p:anim>
                                    <p:animEffect transition="in" filter="fade">
                                      <p:cBhvr>
                                        <p:cTn id="30" dur="500"/>
                                        <p:tgtEl>
                                          <p:spTgt spid="20481"/>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animEffect transition="in" filter="fade">
                                      <p:cBhvr>
                                        <p:cTn id="33" dur="500"/>
                                        <p:tgtEl>
                                          <p:spTgt spid="4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xit" presetSubtype="10" fill="hold" nodeType="clickEffect">
                                  <p:stCondLst>
                                    <p:cond delay="0"/>
                                  </p:stCondLst>
                                  <p:childTnLst>
                                    <p:animEffect transition="out" filter="randombar(horizontal)">
                                      <p:cBhvr>
                                        <p:cTn id="37" dur="500"/>
                                        <p:tgtEl>
                                          <p:spTgt spid="20481"/>
                                        </p:tgtEl>
                                      </p:cBhvr>
                                    </p:animEffect>
                                    <p:set>
                                      <p:cBhvr>
                                        <p:cTn id="38" dur="1" fill="hold">
                                          <p:stCondLst>
                                            <p:cond delay="499"/>
                                          </p:stCondLst>
                                        </p:cTn>
                                        <p:tgtEl>
                                          <p:spTgt spid="20481"/>
                                        </p:tgtEl>
                                        <p:attrNameLst>
                                          <p:attrName>style.visibility</p:attrName>
                                        </p:attrNameLst>
                                      </p:cBhvr>
                                      <p:to>
                                        <p:strVal val="hidden"/>
                                      </p:to>
                                    </p:set>
                                  </p:childTnLst>
                                </p:cTn>
                              </p:par>
                              <p:par>
                                <p:cTn id="39" presetID="47" presetClass="entr" presetSubtype="0" fill="hold" nodeType="withEffect">
                                  <p:stCondLst>
                                    <p:cond delay="0"/>
                                  </p:stCondLst>
                                  <p:childTnLst>
                                    <p:set>
                                      <p:cBhvr>
                                        <p:cTn id="40" dur="1" fill="hold">
                                          <p:stCondLst>
                                            <p:cond delay="0"/>
                                          </p:stCondLst>
                                        </p:cTn>
                                        <p:tgtEl>
                                          <p:spTgt spid="20496"/>
                                        </p:tgtEl>
                                        <p:attrNameLst>
                                          <p:attrName>style.visibility</p:attrName>
                                        </p:attrNameLst>
                                      </p:cBhvr>
                                      <p:to>
                                        <p:strVal val="visible"/>
                                      </p:to>
                                    </p:set>
                                    <p:animEffect transition="in" filter="fade">
                                      <p:cBhvr>
                                        <p:cTn id="41" dur="500"/>
                                        <p:tgtEl>
                                          <p:spTgt spid="20496"/>
                                        </p:tgtEl>
                                      </p:cBhvr>
                                    </p:animEffect>
                                    <p:anim calcmode="lin" valueType="num">
                                      <p:cBhvr>
                                        <p:cTn id="42" dur="500" fill="hold"/>
                                        <p:tgtEl>
                                          <p:spTgt spid="20496"/>
                                        </p:tgtEl>
                                        <p:attrNameLst>
                                          <p:attrName>ppt_x</p:attrName>
                                        </p:attrNameLst>
                                      </p:cBhvr>
                                      <p:tavLst>
                                        <p:tav tm="0">
                                          <p:val>
                                            <p:strVal val="#ppt_x"/>
                                          </p:val>
                                        </p:tav>
                                        <p:tav tm="100000">
                                          <p:val>
                                            <p:strVal val="#ppt_x"/>
                                          </p:val>
                                        </p:tav>
                                      </p:tavLst>
                                    </p:anim>
                                    <p:anim calcmode="lin" valueType="num">
                                      <p:cBhvr>
                                        <p:cTn id="43" dur="500" fill="hold"/>
                                        <p:tgtEl>
                                          <p:spTgt spid="20496"/>
                                        </p:tgtEl>
                                        <p:attrNameLst>
                                          <p:attrName>ppt_y</p:attrName>
                                        </p:attrNameLst>
                                      </p:cBhvr>
                                      <p:tavLst>
                                        <p:tav tm="0">
                                          <p:val>
                                            <p:strVal val="#ppt_y-.1"/>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42">
                                            <p:txEl>
                                              <p:pRg st="1" end="1"/>
                                            </p:txEl>
                                          </p:spTgt>
                                        </p:tgtEl>
                                        <p:attrNameLst>
                                          <p:attrName>style.visibility</p:attrName>
                                        </p:attrNameLst>
                                      </p:cBhvr>
                                      <p:to>
                                        <p:strVal val="visible"/>
                                      </p:to>
                                    </p:set>
                                    <p:animEffect transition="in" filter="fade">
                                      <p:cBhvr>
                                        <p:cTn id="46" dur="500"/>
                                        <p:tgtEl>
                                          <p:spTgt spid="42">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2">
                                            <p:txEl>
                                              <p:pRg st="2" end="2"/>
                                            </p:txEl>
                                          </p:spTgt>
                                        </p:tgtEl>
                                        <p:attrNameLst>
                                          <p:attrName>style.visibility</p:attrName>
                                        </p:attrNameLst>
                                      </p:cBhvr>
                                      <p:to>
                                        <p:strVal val="visible"/>
                                      </p:to>
                                    </p:set>
                                    <p:animEffect transition="in" filter="fade">
                                      <p:cBhvr>
                                        <p:cTn id="49" dur="500"/>
                                        <p:tgtEl>
                                          <p:spTgt spid="42">
                                            <p:txEl>
                                              <p:pRg st="2" end="2"/>
                                            </p:txEl>
                                          </p:spTgt>
                                        </p:tgtEl>
                                      </p:cBhvr>
                                    </p:animEffect>
                                  </p:childTnLst>
                                </p:cTn>
                              </p:par>
                              <p:par>
                                <p:cTn id="50" presetID="14" presetClass="exit" presetSubtype="10" fill="hold" nodeType="withEffect">
                                  <p:stCondLst>
                                    <p:cond delay="0"/>
                                  </p:stCondLst>
                                  <p:childTnLst>
                                    <p:animEffect transition="out" filter="randombar(horizontal)">
                                      <p:cBhvr>
                                        <p:cTn id="51" dur="500"/>
                                        <p:tgtEl>
                                          <p:spTgt spid="20495"/>
                                        </p:tgtEl>
                                      </p:cBhvr>
                                    </p:animEffect>
                                    <p:set>
                                      <p:cBhvr>
                                        <p:cTn id="52" dur="1" fill="hold">
                                          <p:stCondLst>
                                            <p:cond delay="499"/>
                                          </p:stCondLst>
                                        </p:cTn>
                                        <p:tgtEl>
                                          <p:spTgt spid="20495"/>
                                        </p:tgtEl>
                                        <p:attrNameLst>
                                          <p:attrName>style.visibility</p:attrName>
                                        </p:attrNameLst>
                                      </p:cBhvr>
                                      <p:to>
                                        <p:strVal val="hidden"/>
                                      </p:to>
                                    </p:set>
                                  </p:childTnLst>
                                </p:cTn>
                              </p:par>
                              <p:par>
                                <p:cTn id="53" presetID="14" presetClass="exit" presetSubtype="10" fill="hold" grpId="0" nodeType="withEffect">
                                  <p:stCondLst>
                                    <p:cond delay="0"/>
                                  </p:stCondLst>
                                  <p:childTnLst>
                                    <p:animEffect transition="out" filter="randombar(horizontal)">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par>
                          <p:cTn id="56" fill="hold">
                            <p:stCondLst>
                              <p:cond delay="500"/>
                            </p:stCondLst>
                            <p:childTnLst>
                              <p:par>
                                <p:cTn id="57" presetID="47" presetClass="entr" presetSubtype="0" fill="hold" grpId="0" nodeType="after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anim calcmode="lin" valueType="num">
                                      <p:cBhvr>
                                        <p:cTn id="60" dur="500" fill="hold"/>
                                        <p:tgtEl>
                                          <p:spTgt spid="84"/>
                                        </p:tgtEl>
                                        <p:attrNameLst>
                                          <p:attrName>ppt_x</p:attrName>
                                        </p:attrNameLst>
                                      </p:cBhvr>
                                      <p:tavLst>
                                        <p:tav tm="0">
                                          <p:val>
                                            <p:strVal val="#ppt_x"/>
                                          </p:val>
                                        </p:tav>
                                        <p:tav tm="100000">
                                          <p:val>
                                            <p:strVal val="#ppt_x"/>
                                          </p:val>
                                        </p:tav>
                                      </p:tavLst>
                                    </p:anim>
                                    <p:anim calcmode="lin" valueType="num">
                                      <p:cBhvr>
                                        <p:cTn id="61" dur="500" fill="hold"/>
                                        <p:tgtEl>
                                          <p:spTgt spid="84"/>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7" presetClass="entr" presetSubtype="0" fill="hold" nodeType="after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fade">
                                      <p:cBhvr>
                                        <p:cTn id="65" dur="500"/>
                                        <p:tgtEl>
                                          <p:spTgt spid="86"/>
                                        </p:tgtEl>
                                      </p:cBhvr>
                                    </p:animEffect>
                                    <p:anim calcmode="lin" valueType="num">
                                      <p:cBhvr>
                                        <p:cTn id="66" dur="500" fill="hold"/>
                                        <p:tgtEl>
                                          <p:spTgt spid="86"/>
                                        </p:tgtEl>
                                        <p:attrNameLst>
                                          <p:attrName>ppt_x</p:attrName>
                                        </p:attrNameLst>
                                      </p:cBhvr>
                                      <p:tavLst>
                                        <p:tav tm="0">
                                          <p:val>
                                            <p:strVal val="#ppt_x"/>
                                          </p:val>
                                        </p:tav>
                                        <p:tav tm="100000">
                                          <p:val>
                                            <p:strVal val="#ppt_x"/>
                                          </p:val>
                                        </p:tav>
                                      </p:tavLst>
                                    </p:anim>
                                    <p:anim calcmode="lin" valueType="num">
                                      <p:cBhvr>
                                        <p:cTn id="67" dur="500" fill="hold"/>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5"/>
          <p:cNvSpPr>
            <a:spLocks noGrp="1"/>
          </p:cNvSpPr>
          <p:nvPr>
            <p:ph type="body" sz="quarter" idx="13"/>
          </p:nvPr>
        </p:nvSpPr>
        <p:spPr/>
        <p:txBody>
          <a:bodyPr/>
          <a:lstStyle/>
          <a:p>
            <a:endParaRPr lang="pt-BR" dirty="0"/>
          </a:p>
        </p:txBody>
      </p:sp>
      <p:sp>
        <p:nvSpPr>
          <p:cNvPr id="5" name="Espaço Reservado para Texto 4"/>
          <p:cNvSpPr>
            <a:spLocks noGrp="1"/>
          </p:cNvSpPr>
          <p:nvPr>
            <p:ph type="body" sz="quarter" idx="12"/>
          </p:nvPr>
        </p:nvSpPr>
        <p:spPr/>
        <p:txBody>
          <a:bodyPr/>
          <a:lstStyle/>
          <a:p>
            <a:endParaRPr lang="pt-BR"/>
          </a:p>
        </p:txBody>
      </p:sp>
      <p:sp>
        <p:nvSpPr>
          <p:cNvPr id="3" name="Título 2"/>
          <p:cNvSpPr>
            <a:spLocks noGrp="1"/>
          </p:cNvSpPr>
          <p:nvPr>
            <p:ph type="title"/>
          </p:nvPr>
        </p:nvSpPr>
        <p:spPr/>
        <p:txBody>
          <a:bodyPr/>
          <a:lstStyle/>
          <a:p>
            <a:r>
              <a:rPr lang="en-US" noProof="0" dirty="0"/>
              <a:t>Learning by Sampling</a:t>
            </a:r>
            <a:endParaRPr lang="en-US" sz="2800"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60</a:t>
            </a:fld>
            <a:endParaRPr lang="nl-NL"/>
          </a:p>
        </p:txBody>
      </p:sp>
      <p:sp>
        <p:nvSpPr>
          <p:cNvPr id="12" name="Espaço Reservado para Texto 6"/>
          <p:cNvSpPr>
            <a:spLocks noGrp="1"/>
          </p:cNvSpPr>
          <p:nvPr>
            <p:ph type="body" sz="quarter" idx="14"/>
          </p:nvPr>
        </p:nvSpPr>
        <p:spPr>
          <a:xfrm>
            <a:off x="1169885" y="3740980"/>
            <a:ext cx="11028464" cy="780960"/>
          </a:xfrm>
        </p:spPr>
        <p:txBody>
          <a:bodyPr>
            <a:noAutofit/>
          </a:bodyPr>
          <a:lstStyle/>
          <a:p>
            <a:pPr>
              <a:lnSpc>
                <a:spcPct val="120000"/>
              </a:lnSpc>
              <a:spcBef>
                <a:spcPts val="0"/>
              </a:spcBef>
              <a:spcAft>
                <a:spcPts val="0"/>
              </a:spcAft>
            </a:pPr>
            <a:r>
              <a:rPr lang="en-US" sz="1800" dirty="0"/>
              <a:t>Learning Behavioral Family Models from Software Product Lines</a:t>
            </a:r>
            <a:endParaRPr lang="en-US" sz="1700" dirty="0"/>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2123" y="5542537"/>
            <a:ext cx="1966107" cy="525040"/>
          </a:xfrm>
          <a:prstGeom prst="roundRect">
            <a:avLst>
              <a:gd name="adj" fmla="val 8594"/>
            </a:avLst>
          </a:prstGeom>
          <a:solidFill>
            <a:schemeClr val="bg1"/>
          </a:solidFill>
          <a:ln>
            <a:noFill/>
          </a:ln>
          <a:effectLst/>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0676" y="4797152"/>
            <a:ext cx="1567554" cy="511020"/>
          </a:xfrm>
          <a:prstGeom prst="roundRect">
            <a:avLst>
              <a:gd name="adj" fmla="val 8594"/>
            </a:avLst>
          </a:prstGeom>
          <a:solidFill>
            <a:schemeClr val="bg1"/>
          </a:solidFill>
          <a:ln>
            <a:noFill/>
          </a:ln>
          <a:effectLst/>
        </p:spPr>
      </p:pic>
    </p:spTree>
    <p:extLst>
      <p:ext uri="{BB962C8B-B14F-4D97-AF65-F5344CB8AC3E}">
        <p14:creationId xmlns:p14="http://schemas.microsoft.com/office/powerpoint/2010/main" val="4632384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Context</a:t>
            </a:r>
            <a:r>
              <a:rPr lang="en-US" sz="2000" dirty="0"/>
              <a:t> (Learning by Sampling)</a:t>
            </a:r>
            <a:endParaRPr lang="en-US" noProof="0" dirty="0"/>
          </a:p>
        </p:txBody>
      </p:sp>
      <p:sp>
        <p:nvSpPr>
          <p:cNvPr id="3" name="Espaço Reservado para Texto Vertical 2"/>
          <p:cNvSpPr>
            <a:spLocks noGrp="1"/>
          </p:cNvSpPr>
          <p:nvPr>
            <p:ph type="body" orient="vert" idx="1"/>
          </p:nvPr>
        </p:nvSpPr>
        <p:spPr>
          <a:xfrm>
            <a:off x="404662" y="1252836"/>
            <a:ext cx="6486621" cy="4795836"/>
          </a:xfrm>
        </p:spPr>
        <p:txBody>
          <a:bodyPr wrap="square">
            <a:normAutofit/>
          </a:bodyPr>
          <a:lstStyle/>
          <a:p>
            <a:pPr>
              <a:lnSpc>
                <a:spcPct val="150000"/>
              </a:lnSpc>
            </a:pPr>
            <a:r>
              <a:rPr lang="en-US" sz="2200" dirty="0"/>
              <a:t>Software product lines (SPL) </a:t>
            </a:r>
          </a:p>
          <a:p>
            <a:pPr lvl="1">
              <a:lnSpc>
                <a:spcPct val="150000"/>
              </a:lnSpc>
            </a:pPr>
            <a:r>
              <a:rPr lang="en-US" sz="2000" dirty="0"/>
              <a:t>Product-based strategies</a:t>
            </a:r>
            <a:r>
              <a:rPr lang="en-US" dirty="0"/>
              <a:t>:</a:t>
            </a:r>
            <a:r>
              <a:rPr lang="en-US" dirty="0">
                <a:sym typeface="Wingdings" panose="05000000000000000000" pitchFamily="2" charset="2"/>
              </a:rPr>
              <a:t> </a:t>
            </a:r>
            <a:r>
              <a:rPr lang="en-US" i="1" dirty="0">
                <a:sym typeface="Wingdings" panose="05000000000000000000" pitchFamily="2" charset="2"/>
              </a:rPr>
              <a:t>Impractical?</a:t>
            </a:r>
          </a:p>
          <a:p>
            <a:pPr lvl="1">
              <a:lnSpc>
                <a:spcPct val="150000"/>
              </a:lnSpc>
            </a:pPr>
            <a:r>
              <a:rPr lang="en-US" sz="2000" dirty="0"/>
              <a:t>Family-based strategies</a:t>
            </a:r>
            <a:r>
              <a:rPr lang="en-US" dirty="0"/>
              <a:t>: </a:t>
            </a:r>
            <a:r>
              <a:rPr lang="en-US" i="1" dirty="0"/>
              <a:t>Models?</a:t>
            </a:r>
            <a:endParaRPr lang="en-US" sz="1800" b="1" i="1" dirty="0"/>
          </a:p>
          <a:p>
            <a:pPr>
              <a:lnSpc>
                <a:spcPct val="150000"/>
              </a:lnSpc>
            </a:pPr>
            <a:r>
              <a:rPr lang="en-US" sz="2200" dirty="0"/>
              <a:t>Family model learning </a:t>
            </a:r>
            <a:r>
              <a:rPr lang="en-US" sz="2200" dirty="0">
                <a:sym typeface="Wingdings" panose="05000000000000000000" pitchFamily="2" charset="2"/>
              </a:rPr>
              <a:t> </a:t>
            </a:r>
            <a:r>
              <a:rPr lang="en-US" sz="2200" dirty="0"/>
              <a:t>FFSM</a:t>
            </a:r>
            <a:r>
              <a:rPr lang="en-US" sz="2200" baseline="-25000" dirty="0"/>
              <a:t> Diff</a:t>
            </a:r>
            <a:endParaRPr lang="en-US" sz="2200" baseline="-25000" noProof="0" dirty="0"/>
          </a:p>
          <a:p>
            <a:pPr lvl="1">
              <a:lnSpc>
                <a:spcPct val="150000"/>
              </a:lnSpc>
            </a:pPr>
            <a:r>
              <a:rPr lang="en-US" sz="2000" dirty="0"/>
              <a:t>Exhaustive learning</a:t>
            </a:r>
            <a:endParaRPr lang="en-US" i="1" dirty="0">
              <a:sym typeface="Wingdings" panose="05000000000000000000" pitchFamily="2" charset="2"/>
            </a:endParaRPr>
          </a:p>
          <a:p>
            <a:pPr lvl="1">
              <a:lnSpc>
                <a:spcPct val="150000"/>
              </a:lnSpc>
            </a:pPr>
            <a:r>
              <a:rPr lang="en-US" sz="2000" dirty="0">
                <a:sym typeface="Wingdings" panose="05000000000000000000" pitchFamily="2" charset="2"/>
              </a:rPr>
              <a:t>Learning by Sampling</a:t>
            </a:r>
            <a:endParaRPr lang="en-US" sz="2000" dirty="0"/>
          </a:p>
        </p:txBody>
      </p:sp>
      <p:pic>
        <p:nvPicPr>
          <p:cNvPr id="34" name="Imagem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610" y="1070139"/>
            <a:ext cx="837120" cy="837120"/>
          </a:xfrm>
          <a:prstGeom prst="rect">
            <a:avLst/>
          </a:prstGeom>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5664" y="265086"/>
            <a:ext cx="837120" cy="837120"/>
          </a:xfrm>
          <a:prstGeom prst="rect">
            <a:avLst/>
          </a:prstGeom>
        </p:spPr>
      </p:pic>
      <p:sp>
        <p:nvSpPr>
          <p:cNvPr id="5" name="Espaço Reservado para Número de Slide 4"/>
          <p:cNvSpPr>
            <a:spLocks noGrp="1"/>
          </p:cNvSpPr>
          <p:nvPr>
            <p:ph type="sldNum" sz="quarter" idx="4"/>
          </p:nvPr>
        </p:nvSpPr>
        <p:spPr/>
        <p:txBody>
          <a:bodyPr/>
          <a:lstStyle/>
          <a:p>
            <a:fld id="{5EE7099E-8998-4851-915A-4F4831808297}" type="slidenum">
              <a:rPr lang="nl-NL" smtClean="0"/>
              <a:pPr/>
              <a:t>61</a:t>
            </a:fld>
            <a:endParaRPr lang="nl-NL"/>
          </a:p>
        </p:txBody>
      </p:sp>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6202" y="2122337"/>
            <a:ext cx="2257325" cy="2257325"/>
          </a:xfrm>
          <a:prstGeom prst="rect">
            <a:avLst/>
          </a:prstGeom>
        </p:spPr>
      </p:pic>
      <p:pic>
        <p:nvPicPr>
          <p:cNvPr id="43" name="Imagem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8141" y="4692089"/>
            <a:ext cx="3252038" cy="1341468"/>
          </a:xfrm>
          <a:prstGeom prst="rect">
            <a:avLst/>
          </a:prstGeom>
          <a:noFill/>
        </p:spPr>
      </p:pic>
      <p:pic>
        <p:nvPicPr>
          <p:cNvPr id="26" name="Imagem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946" y="198454"/>
            <a:ext cx="1890352" cy="1316495"/>
          </a:xfrm>
          <a:prstGeom prst="rect">
            <a:avLst/>
          </a:prstGeom>
        </p:spPr>
      </p:pic>
      <p:grpSp>
        <p:nvGrpSpPr>
          <p:cNvPr id="28" name="Grupo 27"/>
          <p:cNvGrpSpPr/>
          <p:nvPr/>
        </p:nvGrpSpPr>
        <p:grpSpPr>
          <a:xfrm>
            <a:off x="7681110" y="1584934"/>
            <a:ext cx="3908878" cy="2763096"/>
            <a:chOff x="7683351" y="2518504"/>
            <a:chExt cx="3908878" cy="2763096"/>
          </a:xfrm>
        </p:grpSpPr>
        <p:cxnSp>
          <p:nvCxnSpPr>
            <p:cNvPr id="29" name="Conector em curva 28"/>
            <p:cNvCxnSpPr/>
            <p:nvPr/>
          </p:nvCxnSpPr>
          <p:spPr>
            <a:xfrm rot="5400000">
              <a:off x="9606762" y="2713216"/>
              <a:ext cx="621649" cy="23222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em curva 31"/>
            <p:cNvCxnSpPr/>
            <p:nvPr/>
          </p:nvCxnSpPr>
          <p:spPr>
            <a:xfrm rot="5400000">
              <a:off x="10924059" y="2707725"/>
              <a:ext cx="648922" cy="505601"/>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pic>
          <p:nvPicPr>
            <p:cNvPr id="33" name="Imagem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3351" y="3472532"/>
              <a:ext cx="3908878" cy="1809068"/>
            </a:xfrm>
            <a:prstGeom prst="rect">
              <a:avLst/>
            </a:prstGeom>
          </p:spPr>
        </p:pic>
      </p:grpSp>
      <p:pic>
        <p:nvPicPr>
          <p:cNvPr id="41" name="Imagem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6496" y="983789"/>
            <a:ext cx="1350492" cy="1350492"/>
          </a:xfrm>
          <a:prstGeom prst="rect">
            <a:avLst/>
          </a:prstGeom>
        </p:spPr>
      </p:pic>
      <p:pic>
        <p:nvPicPr>
          <p:cNvPr id="42" name="Imagem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8151" y="4692089"/>
            <a:ext cx="1430282" cy="1430282"/>
          </a:xfrm>
          <a:prstGeom prst="rect">
            <a:avLst/>
          </a:prstGeom>
        </p:spPr>
      </p:pic>
      <p:sp>
        <p:nvSpPr>
          <p:cNvPr id="4" name="Cruz 3"/>
          <p:cNvSpPr/>
          <p:nvPr/>
        </p:nvSpPr>
        <p:spPr>
          <a:xfrm>
            <a:off x="10177147" y="5188331"/>
            <a:ext cx="261004" cy="248148"/>
          </a:xfrm>
          <a:prstGeom prst="plus">
            <a:avLst>
              <a:gd name="adj" fmla="val 317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n>
                <a:solidFill>
                  <a:schemeClr val="tx1"/>
                </a:solidFill>
              </a:ln>
              <a:solidFill>
                <a:schemeClr val="tx1"/>
              </a:solidFill>
            </a:endParaRPr>
          </a:p>
        </p:txBody>
      </p:sp>
    </p:spTree>
    <p:extLst>
      <p:ext uri="{BB962C8B-B14F-4D97-AF65-F5344CB8AC3E}">
        <p14:creationId xmlns:p14="http://schemas.microsoft.com/office/powerpoint/2010/main" val="370041521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6" presetClass="emph" presetSubtype="0" fill="hold" nodeType="afterEffect">
                                  <p:stCondLst>
                                    <p:cond delay="0"/>
                                  </p:stCondLst>
                                  <p:childTnLst>
                                    <p:animScale>
                                      <p:cBhvr>
                                        <p:cTn id="18" dur="500" fill="hold"/>
                                        <p:tgtEl>
                                          <p:spTgt spid="28"/>
                                        </p:tgtEl>
                                      </p:cBhvr>
                                      <p:by x="25000" y="25000"/>
                                    </p:animScale>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xit" presetSubtype="0" fill="hold"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6" presetClass="emph" presetSubtype="0" fill="hold" nodeType="withEffect">
                                  <p:stCondLst>
                                    <p:cond delay="0"/>
                                  </p:stCondLst>
                                  <p:childTnLst>
                                    <p:animScale>
                                      <p:cBhvr>
                                        <p:cTn id="35" dur="500" fill="hold"/>
                                        <p:tgtEl>
                                          <p:spTgt spid="28"/>
                                        </p:tgtEl>
                                      </p:cBhvr>
                                      <p:by x="400000" y="400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par>
                          <p:cTn id="41" fill="hold">
                            <p:stCondLst>
                              <p:cond delay="500"/>
                            </p:stCondLst>
                            <p:childTnLst>
                              <p:par>
                                <p:cTn id="42" presetID="8" presetClass="emph" presetSubtype="0" fill="hold" nodeType="afterEffect">
                                  <p:stCondLst>
                                    <p:cond delay="0"/>
                                  </p:stCondLst>
                                  <p:childTnLst>
                                    <p:animRot by="43200000">
                                      <p:cBhvr>
                                        <p:cTn id="43" dur="1000" fill="hold"/>
                                        <p:tgtEl>
                                          <p:spTgt spid="34"/>
                                        </p:tgtEl>
                                        <p:attrNameLst>
                                          <p:attrName>r</p:attrName>
                                        </p:attrNameLst>
                                      </p:cBhvr>
                                    </p:animRot>
                                  </p:childTnLst>
                                </p:cTn>
                              </p:par>
                            </p:childTnLst>
                          </p:cTn>
                        </p:par>
                        <p:par>
                          <p:cTn id="44" fill="hold">
                            <p:stCondLst>
                              <p:cond delay="1500"/>
                            </p:stCondLst>
                            <p:childTnLst>
                              <p:par>
                                <p:cTn id="45" presetID="8" presetClass="emph" presetSubtype="0" fill="hold" nodeType="afterEffect">
                                  <p:stCondLst>
                                    <p:cond delay="0"/>
                                  </p:stCondLst>
                                  <p:childTnLst>
                                    <p:animRot by="43200000">
                                      <p:cBhvr>
                                        <p:cTn id="46" dur="1000" fill="hold"/>
                                        <p:tgtEl>
                                          <p:spTgt spid="8"/>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500"/>
                                        <p:tgtEl>
                                          <p:spTgt spid="3">
                                            <p:txEl>
                                              <p:pRg st="5" end="5"/>
                                            </p:txEl>
                                          </p:spTgt>
                                        </p:tgtEl>
                                      </p:cBhvr>
                                    </p:animEffect>
                                  </p:childTnLst>
                                </p:cTn>
                              </p:par>
                            </p:childTnLst>
                          </p:cTn>
                        </p:par>
                        <p:par>
                          <p:cTn id="52" fill="hold">
                            <p:stCondLst>
                              <p:cond delay="500"/>
                            </p:stCondLst>
                            <p:childTnLst>
                              <p:par>
                                <p:cTn id="53" presetID="10" presetClass="exit" presetSubtype="0" fill="hold" nodeType="afterEffect">
                                  <p:stCondLst>
                                    <p:cond delay="0"/>
                                  </p:stCondLst>
                                  <p:childTnLst>
                                    <p:animEffect transition="out" filter="fade">
                                      <p:cBhvr>
                                        <p:cTn id="54" dur="500"/>
                                        <p:tgtEl>
                                          <p:spTgt spid="34"/>
                                        </p:tgtEl>
                                      </p:cBhvr>
                                    </p:animEffect>
                                    <p:set>
                                      <p:cBhvr>
                                        <p:cTn id="55" dur="1" fill="hold">
                                          <p:stCondLst>
                                            <p:cond delay="499"/>
                                          </p:stCondLst>
                                        </p:cTn>
                                        <p:tgtEl>
                                          <p:spTgt spid="3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Research Problem</a:t>
            </a:r>
            <a:r>
              <a:rPr lang="en-US" sz="2000" dirty="0"/>
              <a:t> (Learning by Sampling)</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62</a:t>
            </a:fld>
            <a:endParaRPr lang="nl-NL"/>
          </a:p>
        </p:txBody>
      </p:sp>
      <p:sp>
        <p:nvSpPr>
          <p:cNvPr id="10" name="CaixaDeTexto 9"/>
          <p:cNvSpPr txBox="1"/>
          <p:nvPr/>
        </p:nvSpPr>
        <p:spPr>
          <a:xfrm>
            <a:off x="0" y="5733256"/>
            <a:ext cx="12198350" cy="504056"/>
          </a:xfrm>
          <a:prstGeom prst="rect">
            <a:avLst/>
          </a:prstGeom>
          <a:noFill/>
        </p:spPr>
        <p:txBody>
          <a:bodyPr wrap="square" lIns="108000" tIns="108000" rIns="108000" bIns="108000" rtlCol="0">
            <a:noAutofit/>
          </a:bodyPr>
          <a:lstStyle/>
          <a:p>
            <a:pPr algn="ctr"/>
            <a:r>
              <a:rPr lang="en-US" i="1" dirty="0">
                <a:latin typeface="+mj-lt"/>
              </a:rPr>
              <a:t>How can we </a:t>
            </a:r>
            <a:r>
              <a:rPr lang="en-US" b="1" i="1" dirty="0">
                <a:latin typeface="+mj-lt"/>
              </a:rPr>
              <a:t>optimize family model learning</a:t>
            </a:r>
            <a:r>
              <a:rPr lang="en-US" i="1" dirty="0">
                <a:latin typeface="+mj-lt"/>
              </a:rPr>
              <a:t> to make it more </a:t>
            </a:r>
            <a:r>
              <a:rPr lang="en-US" b="1" i="1" dirty="0">
                <a:latin typeface="+mj-lt"/>
              </a:rPr>
              <a:t>effective</a:t>
            </a:r>
            <a:r>
              <a:rPr lang="en-US" b="1" i="1" dirty="0"/>
              <a:t>?</a:t>
            </a:r>
            <a:endParaRPr lang="pt-BR" i="1" noProof="0" dirty="0" err="1">
              <a:solidFill>
                <a:schemeClr val="bg2"/>
              </a:solidFill>
              <a:latin typeface="+mj-lt"/>
            </a:endParaRPr>
          </a:p>
        </p:txBody>
      </p:sp>
      <p:pic>
        <p:nvPicPr>
          <p:cNvPr id="14" name="Imagem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445210" y="3881897"/>
            <a:ext cx="1640576" cy="1640575"/>
          </a:xfrm>
          <a:prstGeom prst="rect">
            <a:avLst/>
          </a:prstGeom>
        </p:spPr>
      </p:pic>
      <p:sp>
        <p:nvSpPr>
          <p:cNvPr id="15" name="Texto Explicativo 3 14"/>
          <p:cNvSpPr/>
          <p:nvPr/>
        </p:nvSpPr>
        <p:spPr>
          <a:xfrm>
            <a:off x="1007328" y="1340874"/>
            <a:ext cx="3579679" cy="2328985"/>
          </a:xfrm>
          <a:prstGeom prst="borderCallout3">
            <a:avLst>
              <a:gd name="adj1" fmla="val 72281"/>
              <a:gd name="adj2" fmla="val 102532"/>
              <a:gd name="adj3" fmla="val 62167"/>
              <a:gd name="adj4" fmla="val 122200"/>
              <a:gd name="adj5" fmla="val 74177"/>
              <a:gd name="adj6" fmla="val 130842"/>
              <a:gd name="adj7" fmla="val 112160"/>
              <a:gd name="adj8" fmla="val 130106"/>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3" name="Texto explicativo retangular com cantos arredondados 12"/>
          <p:cNvSpPr/>
          <p:nvPr/>
        </p:nvSpPr>
        <p:spPr>
          <a:xfrm>
            <a:off x="7484611" y="1240175"/>
            <a:ext cx="4231188" cy="2188825"/>
          </a:xfrm>
          <a:prstGeom prst="wedgeRoundRectCallout">
            <a:avLst>
              <a:gd name="adj1" fmla="val -67935"/>
              <a:gd name="adj2" fmla="val 85175"/>
              <a:gd name="adj3" fmla="val 16667"/>
            </a:avLst>
          </a:prstGeom>
          <a:noFill/>
          <a:ln w="19050">
            <a:solidFill>
              <a:srgbClr val="15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725" algn="r"/>
            <a:endParaRPr lang="en-GB" sz="1600" b="1" dirty="0">
              <a:solidFill>
                <a:schemeClr val="bg2"/>
              </a:solidFill>
              <a:latin typeface="OCR A Extended" panose="02010509020102010303" pitchFamily="50" charset="0"/>
            </a:endParaRPr>
          </a:p>
        </p:txBody>
      </p:sp>
      <p:pic>
        <p:nvPicPr>
          <p:cNvPr id="16" name="Imagem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511" y="1310148"/>
            <a:ext cx="1301030" cy="906074"/>
          </a:xfrm>
          <a:prstGeom prst="rect">
            <a:avLst/>
          </a:prstGeom>
        </p:spPr>
      </p:pic>
      <p:grpSp>
        <p:nvGrpSpPr>
          <p:cNvPr id="57" name="Grupo 56"/>
          <p:cNvGrpSpPr/>
          <p:nvPr/>
        </p:nvGrpSpPr>
        <p:grpSpPr>
          <a:xfrm>
            <a:off x="1107784" y="1524153"/>
            <a:ext cx="4105460" cy="2145705"/>
            <a:chOff x="1107784" y="1524153"/>
            <a:chExt cx="4105460" cy="2145705"/>
          </a:xfrm>
        </p:grpSpPr>
        <p:grpSp>
          <p:nvGrpSpPr>
            <p:cNvPr id="17" name="Grupo 16"/>
            <p:cNvGrpSpPr/>
            <p:nvPr/>
          </p:nvGrpSpPr>
          <p:grpSpPr>
            <a:xfrm>
              <a:off x="1107784" y="1524153"/>
              <a:ext cx="4105460" cy="2145705"/>
              <a:chOff x="6461668" y="2696310"/>
              <a:chExt cx="4754079" cy="2484705"/>
            </a:xfrm>
          </p:grpSpPr>
          <p:grpSp>
            <p:nvGrpSpPr>
              <p:cNvPr id="18" name="Grupo 17"/>
              <p:cNvGrpSpPr/>
              <p:nvPr/>
            </p:nvGrpSpPr>
            <p:grpSpPr>
              <a:xfrm>
                <a:off x="6461668" y="2696310"/>
                <a:ext cx="3710434" cy="2484705"/>
                <a:chOff x="6461668" y="2777508"/>
                <a:chExt cx="3710434" cy="2484705"/>
              </a:xfrm>
            </p:grpSpPr>
            <p:pic>
              <p:nvPicPr>
                <p:cNvPr id="21" name="Imagem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1668" y="2777508"/>
                  <a:ext cx="2671116" cy="1247980"/>
                </a:xfrm>
                <a:prstGeom prst="rect">
                  <a:avLst/>
                </a:prstGeom>
              </p:spPr>
            </p:pic>
            <p:pic>
              <p:nvPicPr>
                <p:cNvPr id="23" name="Imagem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0986" y="4014234"/>
                  <a:ext cx="2671116" cy="1247979"/>
                </a:xfrm>
                <a:prstGeom prst="rect">
                  <a:avLst/>
                </a:prstGeom>
              </p:spPr>
            </p:pic>
          </p:grpSp>
          <p:cxnSp>
            <p:nvCxnSpPr>
              <p:cNvPr id="19" name="Conector em curva 18"/>
              <p:cNvCxnSpPr/>
              <p:nvPr/>
            </p:nvCxnSpPr>
            <p:spPr>
              <a:xfrm rot="10800000">
                <a:off x="9132786" y="2852937"/>
                <a:ext cx="2082961" cy="37173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onector em curva 32"/>
            <p:cNvCxnSpPr/>
            <p:nvPr/>
          </p:nvCxnSpPr>
          <p:spPr>
            <a:xfrm rot="10800000" flipV="1">
              <a:off x="4447207" y="2216222"/>
              <a:ext cx="733298" cy="683884"/>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upo 57"/>
          <p:cNvGrpSpPr/>
          <p:nvPr/>
        </p:nvGrpSpPr>
        <p:grpSpPr>
          <a:xfrm>
            <a:off x="6730808" y="1413746"/>
            <a:ext cx="4741980" cy="1809068"/>
            <a:chOff x="6730808" y="1413746"/>
            <a:chExt cx="4741980" cy="1809068"/>
          </a:xfrm>
        </p:grpSpPr>
        <p:cxnSp>
          <p:nvCxnSpPr>
            <p:cNvPr id="34" name="Conector em curva 33"/>
            <p:cNvCxnSpPr/>
            <p:nvPr/>
          </p:nvCxnSpPr>
          <p:spPr>
            <a:xfrm>
              <a:off x="6730808" y="2114389"/>
              <a:ext cx="1024551" cy="487476"/>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em curva 36"/>
            <p:cNvCxnSpPr/>
            <p:nvPr/>
          </p:nvCxnSpPr>
          <p:spPr>
            <a:xfrm flipV="1">
              <a:off x="6763547" y="1659411"/>
              <a:ext cx="991812" cy="258613"/>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pic>
          <p:nvPicPr>
            <p:cNvPr id="56" name="Imagem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3910" y="1413746"/>
              <a:ext cx="3908878" cy="1809068"/>
            </a:xfrm>
            <a:prstGeom prst="rect">
              <a:avLst/>
            </a:prstGeom>
          </p:spPr>
        </p:pic>
      </p:grpSp>
      <p:pic>
        <p:nvPicPr>
          <p:cNvPr id="7" name="Imagem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5247" y="4212088"/>
            <a:ext cx="980192" cy="980192"/>
          </a:xfrm>
          <a:prstGeom prst="rect">
            <a:avLst/>
          </a:prstGeom>
        </p:spPr>
      </p:pic>
      <p:pic>
        <p:nvPicPr>
          <p:cNvPr id="6" name="Imagem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8935" y="4171397"/>
            <a:ext cx="1061574" cy="1061574"/>
          </a:xfrm>
          <a:prstGeom prst="rect">
            <a:avLst/>
          </a:prstGeom>
        </p:spPr>
      </p:pic>
      <p:pic>
        <p:nvPicPr>
          <p:cNvPr id="22" name="Imagem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8705" y="2893831"/>
            <a:ext cx="1094504" cy="1094504"/>
          </a:xfrm>
          <a:prstGeom prst="rect">
            <a:avLst/>
          </a:prstGeom>
        </p:spPr>
      </p:pic>
    </p:spTree>
    <p:extLst>
      <p:ext uri="{BB962C8B-B14F-4D97-AF65-F5344CB8AC3E}">
        <p14:creationId xmlns:p14="http://schemas.microsoft.com/office/powerpoint/2010/main" val="338156906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randombar(horizontal)">
                                      <p:cBhvr>
                                        <p:cTn id="26" dur="50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53" presetClass="entr" presetSubtype="16"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1500" fill="hold"/>
                                        <p:tgtEl>
                                          <p:spTgt spid="6"/>
                                        </p:tgtEl>
                                        <p:attrNameLst>
                                          <p:attrName>ppt_w</p:attrName>
                                        </p:attrNameLst>
                                      </p:cBhvr>
                                      <p:tavLst>
                                        <p:tav tm="0">
                                          <p:val>
                                            <p:fltVal val="0"/>
                                          </p:val>
                                        </p:tav>
                                        <p:tav tm="100000">
                                          <p:val>
                                            <p:strVal val="#ppt_w"/>
                                          </p:val>
                                        </p:tav>
                                      </p:tavLst>
                                    </p:anim>
                                    <p:anim calcmode="lin" valueType="num">
                                      <p:cBhvr>
                                        <p:cTn id="33" dur="1500" fill="hold"/>
                                        <p:tgtEl>
                                          <p:spTgt spid="6"/>
                                        </p:tgtEl>
                                        <p:attrNameLst>
                                          <p:attrName>ppt_h</p:attrName>
                                        </p:attrNameLst>
                                      </p:cBhvr>
                                      <p:tavLst>
                                        <p:tav tm="0">
                                          <p:val>
                                            <p:fltVal val="0"/>
                                          </p:val>
                                        </p:tav>
                                        <p:tav tm="100000">
                                          <p:val>
                                            <p:strVal val="#ppt_h"/>
                                          </p:val>
                                        </p:tav>
                                      </p:tavLst>
                                    </p:anim>
                                    <p:animEffect transition="in" filter="fade">
                                      <p:cBhvr>
                                        <p:cTn id="34" dur="1500"/>
                                        <p:tgtEl>
                                          <p:spTgt spid="6"/>
                                        </p:tgtEl>
                                      </p:cBhvr>
                                    </p:animEffect>
                                  </p:childTnLst>
                                </p:cTn>
                              </p:par>
                              <p:par>
                                <p:cTn id="35" presetID="8" presetClass="emph" presetSubtype="0" fill="hold" nodeType="withEffect">
                                  <p:stCondLst>
                                    <p:cond delay="0"/>
                                  </p:stCondLst>
                                  <p:childTnLst>
                                    <p:animRot by="21600000">
                                      <p:cBhvr>
                                        <p:cTn id="36" dur="1500" fill="hold"/>
                                        <p:tgtEl>
                                          <p:spTgt spid="6"/>
                                        </p:tgtEl>
                                        <p:attrNameLst>
                                          <p:attrName>r</p:attrName>
                                        </p:attrNameLst>
                                      </p:cBhvr>
                                    </p:animRo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500" fill="hold"/>
                                        <p:tgtEl>
                                          <p:spTgt spid="7"/>
                                        </p:tgtEl>
                                        <p:attrNameLst>
                                          <p:attrName>ppt_w</p:attrName>
                                        </p:attrNameLst>
                                      </p:cBhvr>
                                      <p:tavLst>
                                        <p:tav tm="0">
                                          <p:val>
                                            <p:fltVal val="0"/>
                                          </p:val>
                                        </p:tav>
                                        <p:tav tm="100000">
                                          <p:val>
                                            <p:strVal val="#ppt_w"/>
                                          </p:val>
                                        </p:tav>
                                      </p:tavLst>
                                    </p:anim>
                                    <p:anim calcmode="lin" valueType="num">
                                      <p:cBhvr>
                                        <p:cTn id="41" dur="1500" fill="hold"/>
                                        <p:tgtEl>
                                          <p:spTgt spid="7"/>
                                        </p:tgtEl>
                                        <p:attrNameLst>
                                          <p:attrName>ppt_h</p:attrName>
                                        </p:attrNameLst>
                                      </p:cBhvr>
                                      <p:tavLst>
                                        <p:tav tm="0">
                                          <p:val>
                                            <p:fltVal val="0"/>
                                          </p:val>
                                        </p:tav>
                                        <p:tav tm="100000">
                                          <p:val>
                                            <p:strVal val="#ppt_h"/>
                                          </p:val>
                                        </p:tav>
                                      </p:tavLst>
                                    </p:anim>
                                    <p:animEffect transition="in" filter="fade">
                                      <p:cBhvr>
                                        <p:cTn id="42" dur="1500"/>
                                        <p:tgtEl>
                                          <p:spTgt spid="7"/>
                                        </p:tgtEl>
                                      </p:cBhvr>
                                    </p:animEffect>
                                  </p:childTnLst>
                                </p:cTn>
                              </p:par>
                              <p:par>
                                <p:cTn id="43" presetID="8" presetClass="emph" presetSubtype="0" fill="hold" nodeType="withEffect">
                                  <p:stCondLst>
                                    <p:cond delay="0"/>
                                  </p:stCondLst>
                                  <p:childTnLst>
                                    <p:animRot by="21600000">
                                      <p:cBhvr>
                                        <p:cTn id="44" dur="15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Contribution</a:t>
            </a:r>
            <a:r>
              <a:rPr lang="en-US" sz="2000" dirty="0"/>
              <a:t> (Learning by Sampling)</a:t>
            </a:r>
            <a:endParaRPr lang="en-US" noProof="0" dirty="0"/>
          </a:p>
        </p:txBody>
      </p:sp>
      <p:sp>
        <p:nvSpPr>
          <p:cNvPr id="5" name="Espaço Reservado para Número de Slide 4"/>
          <p:cNvSpPr>
            <a:spLocks noGrp="1"/>
          </p:cNvSpPr>
          <p:nvPr>
            <p:ph type="sldNum" sz="quarter" idx="4"/>
          </p:nvPr>
        </p:nvSpPr>
        <p:spPr/>
        <p:txBody>
          <a:bodyPr/>
          <a:lstStyle/>
          <a:p>
            <a:fld id="{5EE7099E-8998-4851-915A-4F4831808297}" type="slidenum">
              <a:rPr lang="nl-NL" smtClean="0"/>
              <a:pPr/>
              <a:t>63</a:t>
            </a:fld>
            <a:endParaRPr lang="nl-NL"/>
          </a:p>
        </p:txBody>
      </p:sp>
      <p:grpSp>
        <p:nvGrpSpPr>
          <p:cNvPr id="12" name="Grupo 11"/>
          <p:cNvGrpSpPr/>
          <p:nvPr/>
        </p:nvGrpSpPr>
        <p:grpSpPr>
          <a:xfrm>
            <a:off x="1274639" y="2348879"/>
            <a:ext cx="7447330" cy="1625244"/>
            <a:chOff x="1274639" y="2348879"/>
            <a:chExt cx="7447330" cy="1625244"/>
          </a:xfrm>
          <a:solidFill>
            <a:schemeClr val="bg1"/>
          </a:solidFill>
        </p:grpSpPr>
        <p:sp>
          <p:nvSpPr>
            <p:cNvPr id="7" name="Retângulo 6"/>
            <p:cNvSpPr/>
            <p:nvPr/>
          </p:nvSpPr>
          <p:spPr>
            <a:xfrm>
              <a:off x="1274639" y="2348880"/>
              <a:ext cx="1562346"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7597350" y="2348879"/>
              <a:ext cx="1124619"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 name="Imagem 2"/>
          <p:cNvPicPr>
            <a:picLocks noChangeAspect="1"/>
          </p:cNvPicPr>
          <p:nvPr/>
        </p:nvPicPr>
        <p:blipFill>
          <a:blip r:embed="rId3"/>
          <a:stretch>
            <a:fillRect/>
          </a:stretch>
        </p:blipFill>
        <p:spPr>
          <a:xfrm>
            <a:off x="770583" y="1366207"/>
            <a:ext cx="10657184" cy="4125586"/>
          </a:xfrm>
          <a:prstGeom prst="rect">
            <a:avLst/>
          </a:prstGeom>
        </p:spPr>
      </p:pic>
      <p:pic>
        <p:nvPicPr>
          <p:cNvPr id="13" name="Picture 2" descr="LearnLib · GitHu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9415" y="791601"/>
            <a:ext cx="659068" cy="659068"/>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7324531" y="1987420"/>
            <a:ext cx="1035698" cy="429209"/>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7324531" y="2406603"/>
            <a:ext cx="1035698" cy="47213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6" descr="FeatureIDE | An extensible framework for feature-oriented software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41979" y="1066731"/>
            <a:ext cx="930424" cy="451114"/>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p:cNvSpPr/>
          <p:nvPr/>
        </p:nvSpPr>
        <p:spPr>
          <a:xfrm>
            <a:off x="0" y="6304002"/>
            <a:ext cx="12198350" cy="553998"/>
          </a:xfrm>
          <a:prstGeom prst="rect">
            <a:avLst/>
          </a:prstGeom>
          <a:solidFill>
            <a:srgbClr val="1094AB"/>
          </a:solidFill>
        </p:spPr>
        <p:txBody>
          <a:bodyPr wrap="square" anchor="b">
            <a:spAutoFit/>
          </a:bodyPr>
          <a:lstStyle/>
          <a:p>
            <a:r>
              <a:rPr lang="pt-BR" sz="1000" dirty="0">
                <a:solidFill>
                  <a:schemeClr val="bg1"/>
                </a:solidFill>
              </a:rPr>
              <a:t>M. </a:t>
            </a:r>
            <a:r>
              <a:rPr lang="pt-BR" sz="1000" dirty="0" err="1">
                <a:solidFill>
                  <a:schemeClr val="bg1"/>
                </a:solidFill>
              </a:rPr>
              <a:t>Isberner</a:t>
            </a:r>
            <a:r>
              <a:rPr lang="pt-BR" sz="1000" dirty="0">
                <a:solidFill>
                  <a:schemeClr val="bg1"/>
                </a:solidFill>
              </a:rPr>
              <a:t>, F. </a:t>
            </a:r>
            <a:r>
              <a:rPr lang="pt-BR" sz="1000" dirty="0" err="1">
                <a:solidFill>
                  <a:schemeClr val="bg1"/>
                </a:solidFill>
              </a:rPr>
              <a:t>Howar</a:t>
            </a:r>
            <a:r>
              <a:rPr lang="pt-BR" sz="1000" dirty="0">
                <a:solidFill>
                  <a:schemeClr val="bg1"/>
                </a:solidFill>
              </a:rPr>
              <a:t>, </a:t>
            </a:r>
            <a:r>
              <a:rPr lang="pt-BR" sz="1000" dirty="0" err="1">
                <a:solidFill>
                  <a:schemeClr val="bg1"/>
                </a:solidFill>
              </a:rPr>
              <a:t>and</a:t>
            </a:r>
            <a:r>
              <a:rPr lang="pt-BR" sz="1000" dirty="0">
                <a:solidFill>
                  <a:schemeClr val="bg1"/>
                </a:solidFill>
              </a:rPr>
              <a:t> B. </a:t>
            </a:r>
            <a:r>
              <a:rPr lang="pt-BR" sz="1000" dirty="0" err="1">
                <a:solidFill>
                  <a:schemeClr val="bg1"/>
                </a:solidFill>
              </a:rPr>
              <a:t>Steffen</a:t>
            </a:r>
            <a:r>
              <a:rPr lang="pt-BR" sz="1000" dirty="0">
                <a:solidFill>
                  <a:schemeClr val="bg1"/>
                </a:solidFill>
              </a:rPr>
              <a:t>, ‘The Open-</a:t>
            </a:r>
            <a:r>
              <a:rPr lang="pt-BR" sz="1000" dirty="0" err="1">
                <a:solidFill>
                  <a:schemeClr val="bg1"/>
                </a:solidFill>
              </a:rPr>
              <a:t>Source</a:t>
            </a:r>
            <a:r>
              <a:rPr lang="pt-BR" sz="1000" dirty="0">
                <a:solidFill>
                  <a:schemeClr val="bg1"/>
                </a:solidFill>
              </a:rPr>
              <a:t> </a:t>
            </a:r>
            <a:r>
              <a:rPr lang="pt-BR" sz="1000" dirty="0" err="1">
                <a:solidFill>
                  <a:schemeClr val="bg1"/>
                </a:solidFill>
              </a:rPr>
              <a:t>LearnLib</a:t>
            </a:r>
            <a:r>
              <a:rPr lang="pt-BR" sz="1000" dirty="0">
                <a:solidFill>
                  <a:schemeClr val="bg1"/>
                </a:solidFill>
              </a:rPr>
              <a:t>’, in CAV 2015</a:t>
            </a:r>
          </a:p>
          <a:p>
            <a:r>
              <a:rPr lang="en-US" sz="1000" dirty="0">
                <a:solidFill>
                  <a:schemeClr val="bg1"/>
                </a:solidFill>
              </a:rPr>
              <a:t>Apache, Commons Math: The Apache Commons Mathematics Library. 2016.</a:t>
            </a:r>
            <a:endParaRPr lang="pt-BR" sz="1000" dirty="0">
              <a:solidFill>
                <a:schemeClr val="bg1"/>
              </a:solidFill>
            </a:endParaRPr>
          </a:p>
          <a:p>
            <a:r>
              <a:rPr lang="pt-BR" sz="1000" dirty="0">
                <a:solidFill>
                  <a:schemeClr val="bg1"/>
                </a:solidFill>
              </a:rPr>
              <a:t>T. </a:t>
            </a:r>
            <a:r>
              <a:rPr lang="pt-BR" sz="1000" dirty="0" err="1">
                <a:solidFill>
                  <a:schemeClr val="bg1"/>
                </a:solidFill>
              </a:rPr>
              <a:t>Thüm</a:t>
            </a:r>
            <a:r>
              <a:rPr lang="pt-BR" sz="1000" dirty="0">
                <a:solidFill>
                  <a:schemeClr val="bg1"/>
                </a:solidFill>
              </a:rPr>
              <a:t>, et al., ‘</a:t>
            </a:r>
            <a:r>
              <a:rPr lang="pt-BR" sz="1000" dirty="0" err="1">
                <a:solidFill>
                  <a:schemeClr val="bg1"/>
                </a:solidFill>
              </a:rPr>
              <a:t>FeatureIDE</a:t>
            </a:r>
            <a:r>
              <a:rPr lang="pt-BR" sz="1000" dirty="0">
                <a:solidFill>
                  <a:schemeClr val="bg1"/>
                </a:solidFill>
              </a:rPr>
              <a:t>: </a:t>
            </a:r>
            <a:r>
              <a:rPr lang="pt-BR" sz="1000" dirty="0" err="1">
                <a:solidFill>
                  <a:schemeClr val="bg1"/>
                </a:solidFill>
              </a:rPr>
              <a:t>An</a:t>
            </a:r>
            <a:r>
              <a:rPr lang="pt-BR" sz="1000" dirty="0">
                <a:solidFill>
                  <a:schemeClr val="bg1"/>
                </a:solidFill>
              </a:rPr>
              <a:t> </a:t>
            </a:r>
            <a:r>
              <a:rPr lang="pt-BR" sz="1000" dirty="0" err="1">
                <a:solidFill>
                  <a:schemeClr val="bg1"/>
                </a:solidFill>
              </a:rPr>
              <a:t>extensible</a:t>
            </a:r>
            <a:r>
              <a:rPr lang="pt-BR" sz="1000" dirty="0">
                <a:solidFill>
                  <a:schemeClr val="bg1"/>
                </a:solidFill>
              </a:rPr>
              <a:t> framework for </a:t>
            </a:r>
            <a:r>
              <a:rPr lang="pt-BR" sz="1000" dirty="0" err="1">
                <a:solidFill>
                  <a:schemeClr val="bg1"/>
                </a:solidFill>
              </a:rPr>
              <a:t>feature-oriented</a:t>
            </a:r>
            <a:r>
              <a:rPr lang="pt-BR" sz="1000" dirty="0">
                <a:solidFill>
                  <a:schemeClr val="bg1"/>
                </a:solidFill>
              </a:rPr>
              <a:t> software </a:t>
            </a:r>
            <a:r>
              <a:rPr lang="pt-BR" sz="1000" dirty="0" err="1">
                <a:solidFill>
                  <a:schemeClr val="bg1"/>
                </a:solidFill>
              </a:rPr>
              <a:t>development</a:t>
            </a:r>
            <a:r>
              <a:rPr lang="pt-BR" sz="1000" dirty="0">
                <a:solidFill>
                  <a:schemeClr val="bg1"/>
                </a:solidFill>
              </a:rPr>
              <a:t>’, Science </a:t>
            </a:r>
            <a:r>
              <a:rPr lang="pt-BR" sz="1000" dirty="0" err="1">
                <a:solidFill>
                  <a:schemeClr val="bg1"/>
                </a:solidFill>
              </a:rPr>
              <a:t>of</a:t>
            </a:r>
            <a:r>
              <a:rPr lang="pt-BR" sz="1000" dirty="0">
                <a:solidFill>
                  <a:schemeClr val="bg1"/>
                </a:solidFill>
              </a:rPr>
              <a:t> Computer </a:t>
            </a:r>
            <a:r>
              <a:rPr lang="pt-BR" sz="1000" dirty="0" err="1">
                <a:solidFill>
                  <a:schemeClr val="bg1"/>
                </a:solidFill>
              </a:rPr>
              <a:t>Programming</a:t>
            </a:r>
            <a:r>
              <a:rPr lang="pt-BR" sz="1000" dirty="0">
                <a:solidFill>
                  <a:schemeClr val="bg1"/>
                </a:solidFill>
              </a:rPr>
              <a:t>, vol. 79, 2014</a:t>
            </a:r>
          </a:p>
        </p:txBody>
      </p:sp>
    </p:spTree>
    <p:extLst>
      <p:ext uri="{BB962C8B-B14F-4D97-AF65-F5344CB8AC3E}">
        <p14:creationId xmlns:p14="http://schemas.microsoft.com/office/powerpoint/2010/main" val="9945467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par>
                          <p:cTn id="11" fill="hold">
                            <p:stCondLst>
                              <p:cond delay="500"/>
                            </p:stCondLst>
                            <p:childTnLst>
                              <p:par>
                                <p:cTn id="12" presetID="14" presetClass="exit" presetSubtype="10" fill="hold" grpId="0" nodeType="afterEffect">
                                  <p:stCondLst>
                                    <p:cond delay="0"/>
                                  </p:stCondLst>
                                  <p:childTnLst>
                                    <p:animEffect transition="out" filter="randombar(horizontal)">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par>
                          <p:cTn id="18" fill="hold">
                            <p:stCondLst>
                              <p:cond delay="1000"/>
                            </p:stCondLst>
                            <p:childTnLst>
                              <p:par>
                                <p:cTn id="19" presetID="14" presetClass="exit" presetSubtype="10" fill="hold" grpId="0" nodeType="afterEffect">
                                  <p:stCondLst>
                                    <p:cond delay="0"/>
                                  </p:stCondLst>
                                  <p:childTnLst>
                                    <p:animEffect transition="out" filter="randombar(horizontal)">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fade">
                                      <p:cBhvr>
                                        <p:cTn id="28"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Vertical 5"/>
          <p:cNvSpPr>
            <a:spLocks noGrp="1"/>
          </p:cNvSpPr>
          <p:nvPr>
            <p:ph type="body" orient="vert" idx="1"/>
          </p:nvPr>
        </p:nvSpPr>
        <p:spPr>
          <a:xfrm>
            <a:off x="404664" y="1031082"/>
            <a:ext cx="11389023" cy="4795836"/>
          </a:xfrm>
        </p:spPr>
        <p:txBody>
          <a:bodyPr anchor="ctr">
            <a:normAutofit/>
          </a:bodyPr>
          <a:lstStyle/>
          <a:p>
            <a:pPr marL="0" indent="0" algn="ctr">
              <a:buNone/>
            </a:pPr>
            <a:r>
              <a:rPr lang="en-US" sz="4800" noProof="0" dirty="0"/>
              <a:t>Empirical Evaluation</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64</a:t>
            </a:fld>
            <a:endParaRPr lang="nl-NL"/>
          </a:p>
        </p:txBody>
      </p:sp>
    </p:spTree>
    <p:extLst>
      <p:ext uri="{BB962C8B-B14F-4D97-AF65-F5344CB8AC3E}">
        <p14:creationId xmlns:p14="http://schemas.microsoft.com/office/powerpoint/2010/main" val="464148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Empirical Evaluation</a:t>
            </a:r>
          </a:p>
        </p:txBody>
      </p:sp>
      <p:sp>
        <p:nvSpPr>
          <p:cNvPr id="3" name="Espaço Reservado para Texto Vertical 2"/>
          <p:cNvSpPr>
            <a:spLocks noGrp="1"/>
          </p:cNvSpPr>
          <p:nvPr>
            <p:ph type="body" orient="vert" idx="1"/>
          </p:nvPr>
        </p:nvSpPr>
        <p:spPr/>
        <p:txBody>
          <a:bodyPr>
            <a:normAutofit/>
          </a:bodyPr>
          <a:lstStyle/>
          <a:p>
            <a:pPr marL="0" indent="0">
              <a:lnSpc>
                <a:spcPct val="150000"/>
              </a:lnSpc>
              <a:buNone/>
            </a:pPr>
            <a:r>
              <a:rPr lang="en-US" sz="3200" b="1" noProof="0" dirty="0"/>
              <a:t>RQ4) </a:t>
            </a:r>
            <a:r>
              <a:rPr lang="en-US" sz="3200" dirty="0"/>
              <a:t>Is our approach effective in learning precise  family models by sampling compared to exhaustive learning?</a:t>
            </a:r>
            <a:endParaRPr lang="en-US" sz="3200"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65</a:t>
            </a:fld>
            <a:endParaRPr lang="nl-NL"/>
          </a:p>
        </p:txBody>
      </p:sp>
      <p:sp>
        <p:nvSpPr>
          <p:cNvPr id="5" name="Retângulo 4"/>
          <p:cNvSpPr/>
          <p:nvPr/>
        </p:nvSpPr>
        <p:spPr>
          <a:xfrm>
            <a:off x="4514999" y="1435958"/>
            <a:ext cx="1584176"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404662" y="2180387"/>
            <a:ext cx="1302025"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4057598" y="2155300"/>
            <a:ext cx="5870173"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6603231" y="1459682"/>
            <a:ext cx="4176464"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115745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Subject Systems</a:t>
            </a:r>
          </a:p>
        </p:txBody>
      </p:sp>
      <p:sp>
        <p:nvSpPr>
          <p:cNvPr id="8" name="Retângulo 7"/>
          <p:cNvSpPr/>
          <p:nvPr/>
        </p:nvSpPr>
        <p:spPr>
          <a:xfrm>
            <a:off x="0" y="6150114"/>
            <a:ext cx="12198350" cy="707886"/>
          </a:xfrm>
          <a:prstGeom prst="rect">
            <a:avLst/>
          </a:prstGeom>
          <a:solidFill>
            <a:srgbClr val="1094AB"/>
          </a:solidFill>
        </p:spPr>
        <p:txBody>
          <a:bodyPr wrap="square" anchor="b">
            <a:spAutoFit/>
          </a:bodyPr>
          <a:lstStyle/>
          <a:p>
            <a:r>
              <a:rPr lang="en-US" sz="1000" dirty="0">
                <a:solidFill>
                  <a:schemeClr val="bg1"/>
                </a:solidFill>
              </a:rPr>
              <a:t>A. </a:t>
            </a:r>
            <a:r>
              <a:rPr lang="en-US" sz="1000" dirty="0" err="1">
                <a:solidFill>
                  <a:schemeClr val="bg1"/>
                </a:solidFill>
              </a:rPr>
              <a:t>Classen</a:t>
            </a:r>
            <a:r>
              <a:rPr lang="en-US" sz="1000" dirty="0">
                <a:solidFill>
                  <a:schemeClr val="bg1"/>
                </a:solidFill>
              </a:rPr>
              <a:t>, ‘Modelling with FTS: a Collection of Illustrative Examples’. 2010, [Online]. Available: </a:t>
            </a:r>
            <a:r>
              <a:rPr lang="en-US" sz="1000" dirty="0">
                <a:solidFill>
                  <a:schemeClr val="bg1"/>
                </a:solidFill>
                <a:hlinkClick r:id="rId3"/>
              </a:rPr>
              <a:t>https://researchportal.unamur.be/en/publications/modelling-with-fts-a-collection-of-illustrative-examples</a:t>
            </a:r>
            <a:r>
              <a:rPr lang="en-US" sz="1000" dirty="0">
                <a:solidFill>
                  <a:schemeClr val="bg1"/>
                </a:solidFill>
              </a:rPr>
              <a:t> </a:t>
            </a:r>
          </a:p>
          <a:p>
            <a:r>
              <a:rPr lang="pt-BR" sz="1000" dirty="0">
                <a:solidFill>
                  <a:schemeClr val="bg1"/>
                </a:solidFill>
              </a:rPr>
              <a:t>H. </a:t>
            </a:r>
            <a:r>
              <a:rPr lang="pt-BR" sz="1000" dirty="0" err="1">
                <a:solidFill>
                  <a:schemeClr val="bg1"/>
                </a:solidFill>
              </a:rPr>
              <a:t>Samih</a:t>
            </a:r>
            <a:r>
              <a:rPr lang="pt-BR" sz="1000" dirty="0">
                <a:solidFill>
                  <a:schemeClr val="bg1"/>
                </a:solidFill>
              </a:rPr>
              <a:t>, H. L. </a:t>
            </a:r>
            <a:r>
              <a:rPr lang="pt-BR" sz="1000" dirty="0" err="1">
                <a:solidFill>
                  <a:schemeClr val="bg1"/>
                </a:solidFill>
              </a:rPr>
              <a:t>Guen</a:t>
            </a:r>
            <a:r>
              <a:rPr lang="pt-BR" sz="1000" dirty="0">
                <a:solidFill>
                  <a:schemeClr val="bg1"/>
                </a:solidFill>
              </a:rPr>
              <a:t>, R. </a:t>
            </a:r>
            <a:r>
              <a:rPr lang="pt-BR" sz="1000" dirty="0" err="1">
                <a:solidFill>
                  <a:schemeClr val="bg1"/>
                </a:solidFill>
              </a:rPr>
              <a:t>Bogusch</a:t>
            </a:r>
            <a:r>
              <a:rPr lang="pt-BR" sz="1000" dirty="0">
                <a:solidFill>
                  <a:schemeClr val="bg1"/>
                </a:solidFill>
              </a:rPr>
              <a:t>, M. </a:t>
            </a:r>
            <a:r>
              <a:rPr lang="pt-BR" sz="1000" dirty="0" err="1">
                <a:solidFill>
                  <a:schemeClr val="bg1"/>
                </a:solidFill>
              </a:rPr>
              <a:t>Acher</a:t>
            </a:r>
            <a:r>
              <a:rPr lang="pt-BR" sz="1000" dirty="0">
                <a:solidFill>
                  <a:schemeClr val="bg1"/>
                </a:solidFill>
              </a:rPr>
              <a:t>, </a:t>
            </a:r>
            <a:r>
              <a:rPr lang="pt-BR" sz="1000" dirty="0" err="1">
                <a:solidFill>
                  <a:schemeClr val="bg1"/>
                </a:solidFill>
              </a:rPr>
              <a:t>and</a:t>
            </a:r>
            <a:r>
              <a:rPr lang="pt-BR" sz="1000" dirty="0">
                <a:solidFill>
                  <a:schemeClr val="bg1"/>
                </a:solidFill>
              </a:rPr>
              <a:t> B. </a:t>
            </a:r>
            <a:r>
              <a:rPr lang="pt-BR" sz="1000" dirty="0" err="1">
                <a:solidFill>
                  <a:schemeClr val="bg1"/>
                </a:solidFill>
              </a:rPr>
              <a:t>Baudry</a:t>
            </a:r>
            <a:r>
              <a:rPr lang="pt-BR" sz="1000" dirty="0">
                <a:solidFill>
                  <a:schemeClr val="bg1"/>
                </a:solidFill>
              </a:rPr>
              <a:t>, ‘</a:t>
            </a:r>
            <a:r>
              <a:rPr lang="pt-BR" sz="1000" dirty="0" err="1">
                <a:solidFill>
                  <a:schemeClr val="bg1"/>
                </a:solidFill>
              </a:rPr>
              <a:t>Deriving</a:t>
            </a:r>
            <a:r>
              <a:rPr lang="pt-BR" sz="1000" dirty="0">
                <a:solidFill>
                  <a:schemeClr val="bg1"/>
                </a:solidFill>
              </a:rPr>
              <a:t> </a:t>
            </a:r>
            <a:r>
              <a:rPr lang="pt-BR" sz="1000" dirty="0" err="1">
                <a:solidFill>
                  <a:schemeClr val="bg1"/>
                </a:solidFill>
              </a:rPr>
              <a:t>Usage</a:t>
            </a:r>
            <a:r>
              <a:rPr lang="pt-BR" sz="1000" dirty="0">
                <a:solidFill>
                  <a:schemeClr val="bg1"/>
                </a:solidFill>
              </a:rPr>
              <a:t> </a:t>
            </a:r>
            <a:r>
              <a:rPr lang="pt-BR" sz="1000" dirty="0" err="1">
                <a:solidFill>
                  <a:schemeClr val="bg1"/>
                </a:solidFill>
              </a:rPr>
              <a:t>Model</a:t>
            </a:r>
            <a:r>
              <a:rPr lang="pt-BR" sz="1000" dirty="0">
                <a:solidFill>
                  <a:schemeClr val="bg1"/>
                </a:solidFill>
              </a:rPr>
              <a:t> </a:t>
            </a:r>
            <a:r>
              <a:rPr lang="pt-BR" sz="1000" dirty="0" err="1">
                <a:solidFill>
                  <a:schemeClr val="bg1"/>
                </a:solidFill>
              </a:rPr>
              <a:t>Variants</a:t>
            </a:r>
            <a:r>
              <a:rPr lang="pt-BR" sz="1000" dirty="0">
                <a:solidFill>
                  <a:schemeClr val="bg1"/>
                </a:solidFill>
              </a:rPr>
              <a:t> for </a:t>
            </a:r>
            <a:r>
              <a:rPr lang="pt-BR" sz="1000" dirty="0" err="1">
                <a:solidFill>
                  <a:schemeClr val="bg1"/>
                </a:solidFill>
              </a:rPr>
              <a:t>Model-Based</a:t>
            </a:r>
            <a:r>
              <a:rPr lang="pt-BR" sz="1000" dirty="0">
                <a:solidFill>
                  <a:schemeClr val="bg1"/>
                </a:solidFill>
              </a:rPr>
              <a:t> </a:t>
            </a:r>
            <a:r>
              <a:rPr lang="pt-BR" sz="1000" dirty="0" err="1">
                <a:solidFill>
                  <a:schemeClr val="bg1"/>
                </a:solidFill>
              </a:rPr>
              <a:t>Testing</a:t>
            </a:r>
            <a:r>
              <a:rPr lang="pt-BR" sz="1000" dirty="0">
                <a:solidFill>
                  <a:schemeClr val="bg1"/>
                </a:solidFill>
              </a:rPr>
              <a:t>: </a:t>
            </a:r>
            <a:r>
              <a:rPr lang="pt-BR" sz="1000" dirty="0" err="1">
                <a:solidFill>
                  <a:schemeClr val="bg1"/>
                </a:solidFill>
              </a:rPr>
              <a:t>An</a:t>
            </a:r>
            <a:r>
              <a:rPr lang="pt-BR" sz="1000" dirty="0">
                <a:solidFill>
                  <a:schemeClr val="bg1"/>
                </a:solidFill>
              </a:rPr>
              <a:t> Industrial Case </a:t>
            </a:r>
            <a:r>
              <a:rPr lang="pt-BR" sz="1000" dirty="0" err="1">
                <a:solidFill>
                  <a:schemeClr val="bg1"/>
                </a:solidFill>
              </a:rPr>
              <a:t>Study</a:t>
            </a:r>
            <a:r>
              <a:rPr lang="pt-BR" sz="1000" dirty="0">
                <a:solidFill>
                  <a:schemeClr val="bg1"/>
                </a:solidFill>
              </a:rPr>
              <a:t>’, in </a:t>
            </a:r>
            <a:r>
              <a:rPr lang="pt-BR" sz="1000" dirty="0" err="1">
                <a:solidFill>
                  <a:schemeClr val="bg1"/>
                </a:solidFill>
              </a:rPr>
              <a:t>Proceedings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the</a:t>
            </a:r>
            <a:r>
              <a:rPr lang="pt-BR" sz="1000" dirty="0">
                <a:solidFill>
                  <a:schemeClr val="bg1"/>
                </a:solidFill>
              </a:rPr>
              <a:t> ICECCS 2014</a:t>
            </a:r>
          </a:p>
          <a:p>
            <a:r>
              <a:rPr lang="pt-BR" sz="1000" dirty="0">
                <a:solidFill>
                  <a:schemeClr val="bg1"/>
                </a:solidFill>
              </a:rPr>
              <a:t>X. </a:t>
            </a:r>
            <a:r>
              <a:rPr lang="pt-BR" sz="1000" dirty="0" err="1">
                <a:solidFill>
                  <a:schemeClr val="bg1"/>
                </a:solidFill>
              </a:rPr>
              <a:t>Devroey</a:t>
            </a:r>
            <a:r>
              <a:rPr lang="pt-BR" sz="1000" dirty="0">
                <a:solidFill>
                  <a:schemeClr val="bg1"/>
                </a:solidFill>
              </a:rPr>
              <a:t>, G. </a:t>
            </a:r>
            <a:r>
              <a:rPr lang="pt-BR" sz="1000" dirty="0" err="1">
                <a:solidFill>
                  <a:schemeClr val="bg1"/>
                </a:solidFill>
              </a:rPr>
              <a:t>Perrouin</a:t>
            </a:r>
            <a:r>
              <a:rPr lang="pt-BR" sz="1000" dirty="0">
                <a:solidFill>
                  <a:schemeClr val="bg1"/>
                </a:solidFill>
              </a:rPr>
              <a:t>, A. </a:t>
            </a:r>
            <a:r>
              <a:rPr lang="pt-BR" sz="1000" dirty="0" err="1">
                <a:solidFill>
                  <a:schemeClr val="bg1"/>
                </a:solidFill>
              </a:rPr>
              <a:t>Legay</a:t>
            </a:r>
            <a:r>
              <a:rPr lang="pt-BR" sz="1000" dirty="0">
                <a:solidFill>
                  <a:schemeClr val="bg1"/>
                </a:solidFill>
              </a:rPr>
              <a:t>, P.-Y. </a:t>
            </a:r>
            <a:r>
              <a:rPr lang="pt-BR" sz="1000" dirty="0" err="1">
                <a:solidFill>
                  <a:schemeClr val="bg1"/>
                </a:solidFill>
              </a:rPr>
              <a:t>Schobbens</a:t>
            </a:r>
            <a:r>
              <a:rPr lang="pt-BR" sz="1000" dirty="0">
                <a:solidFill>
                  <a:schemeClr val="bg1"/>
                </a:solidFill>
              </a:rPr>
              <a:t>, </a:t>
            </a:r>
            <a:r>
              <a:rPr lang="pt-BR" sz="1000" dirty="0" err="1">
                <a:solidFill>
                  <a:schemeClr val="bg1"/>
                </a:solidFill>
              </a:rPr>
              <a:t>and</a:t>
            </a:r>
            <a:r>
              <a:rPr lang="pt-BR" sz="1000" dirty="0">
                <a:solidFill>
                  <a:schemeClr val="bg1"/>
                </a:solidFill>
              </a:rPr>
              <a:t> P. </a:t>
            </a:r>
            <a:r>
              <a:rPr lang="pt-BR" sz="1000" dirty="0" err="1">
                <a:solidFill>
                  <a:schemeClr val="bg1"/>
                </a:solidFill>
              </a:rPr>
              <a:t>Heymans</a:t>
            </a:r>
            <a:r>
              <a:rPr lang="pt-BR" sz="1000" dirty="0">
                <a:solidFill>
                  <a:schemeClr val="bg1"/>
                </a:solidFill>
              </a:rPr>
              <a:t>, ‘</a:t>
            </a:r>
            <a:r>
              <a:rPr lang="pt-BR" sz="1000" dirty="0" err="1">
                <a:solidFill>
                  <a:schemeClr val="bg1"/>
                </a:solidFill>
              </a:rPr>
              <a:t>Search-based</a:t>
            </a:r>
            <a:r>
              <a:rPr lang="pt-BR" sz="1000" dirty="0">
                <a:solidFill>
                  <a:schemeClr val="bg1"/>
                </a:solidFill>
              </a:rPr>
              <a:t> </a:t>
            </a:r>
            <a:r>
              <a:rPr lang="pt-BR" sz="1000" dirty="0" err="1">
                <a:solidFill>
                  <a:schemeClr val="bg1"/>
                </a:solidFill>
              </a:rPr>
              <a:t>Similarity-driven</a:t>
            </a:r>
            <a:r>
              <a:rPr lang="pt-BR" sz="1000" dirty="0">
                <a:solidFill>
                  <a:schemeClr val="bg1"/>
                </a:solidFill>
              </a:rPr>
              <a:t> </a:t>
            </a:r>
            <a:r>
              <a:rPr lang="pt-BR" sz="1000" dirty="0" err="1">
                <a:solidFill>
                  <a:schemeClr val="bg1"/>
                </a:solidFill>
              </a:rPr>
              <a:t>Behavioural</a:t>
            </a:r>
            <a:r>
              <a:rPr lang="pt-BR" sz="1000" dirty="0">
                <a:solidFill>
                  <a:schemeClr val="bg1"/>
                </a:solidFill>
              </a:rPr>
              <a:t> SPL </a:t>
            </a:r>
            <a:r>
              <a:rPr lang="pt-BR" sz="1000" dirty="0" err="1">
                <a:solidFill>
                  <a:schemeClr val="bg1"/>
                </a:solidFill>
              </a:rPr>
              <a:t>Testing</a:t>
            </a:r>
            <a:r>
              <a:rPr lang="pt-BR" sz="1000" dirty="0">
                <a:solidFill>
                  <a:schemeClr val="bg1"/>
                </a:solidFill>
              </a:rPr>
              <a:t>’, in </a:t>
            </a:r>
            <a:r>
              <a:rPr lang="pt-BR" sz="1000" dirty="0" err="1">
                <a:solidFill>
                  <a:schemeClr val="bg1"/>
                </a:solidFill>
              </a:rPr>
              <a:t>Proceedings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the</a:t>
            </a:r>
            <a:r>
              <a:rPr lang="pt-BR" sz="1000" dirty="0">
                <a:solidFill>
                  <a:schemeClr val="bg1"/>
                </a:solidFill>
              </a:rPr>
              <a:t> </a:t>
            </a:r>
            <a:r>
              <a:rPr lang="pt-BR" sz="1000" dirty="0" err="1">
                <a:solidFill>
                  <a:schemeClr val="bg1"/>
                </a:solidFill>
              </a:rPr>
              <a:t>VaMoS</a:t>
            </a:r>
            <a:r>
              <a:rPr lang="pt-BR" sz="1000" dirty="0">
                <a:solidFill>
                  <a:schemeClr val="bg1"/>
                </a:solidFill>
              </a:rPr>
              <a:t>  2016</a:t>
            </a:r>
          </a:p>
          <a:p>
            <a:r>
              <a:rPr lang="pt-BR" sz="1000" dirty="0">
                <a:solidFill>
                  <a:schemeClr val="bg1"/>
                </a:solidFill>
              </a:rPr>
              <a:t>V. </a:t>
            </a:r>
            <a:r>
              <a:rPr lang="pt-BR" sz="1000" dirty="0" err="1">
                <a:solidFill>
                  <a:schemeClr val="bg1"/>
                </a:solidFill>
              </a:rPr>
              <a:t>Hafemann</a:t>
            </a:r>
            <a:r>
              <a:rPr lang="pt-BR" sz="1000" dirty="0">
                <a:solidFill>
                  <a:schemeClr val="bg1"/>
                </a:solidFill>
              </a:rPr>
              <a:t> </a:t>
            </a:r>
            <a:r>
              <a:rPr lang="pt-BR" sz="1000" dirty="0" err="1">
                <a:solidFill>
                  <a:schemeClr val="bg1"/>
                </a:solidFill>
              </a:rPr>
              <a:t>Fragal</a:t>
            </a:r>
            <a:r>
              <a:rPr lang="pt-BR" sz="1000" dirty="0">
                <a:solidFill>
                  <a:schemeClr val="bg1"/>
                </a:solidFill>
              </a:rPr>
              <a:t>, A. </a:t>
            </a:r>
            <a:r>
              <a:rPr lang="pt-BR" sz="1000" dirty="0" err="1">
                <a:solidFill>
                  <a:schemeClr val="bg1"/>
                </a:solidFill>
              </a:rPr>
              <a:t>Simao</a:t>
            </a:r>
            <a:r>
              <a:rPr lang="pt-BR" sz="1000" dirty="0">
                <a:solidFill>
                  <a:schemeClr val="bg1"/>
                </a:solidFill>
              </a:rPr>
              <a:t>, </a:t>
            </a:r>
            <a:r>
              <a:rPr lang="pt-BR" sz="1000" dirty="0" err="1">
                <a:solidFill>
                  <a:schemeClr val="bg1"/>
                </a:solidFill>
              </a:rPr>
              <a:t>and</a:t>
            </a:r>
            <a:r>
              <a:rPr lang="pt-BR" sz="1000" dirty="0">
                <a:solidFill>
                  <a:schemeClr val="bg1"/>
                </a:solidFill>
              </a:rPr>
              <a:t> M. R. </a:t>
            </a:r>
            <a:r>
              <a:rPr lang="pt-BR" sz="1000" dirty="0" err="1">
                <a:solidFill>
                  <a:schemeClr val="bg1"/>
                </a:solidFill>
              </a:rPr>
              <a:t>Mousavi</a:t>
            </a:r>
            <a:r>
              <a:rPr lang="pt-BR" sz="1000" dirty="0">
                <a:solidFill>
                  <a:schemeClr val="bg1"/>
                </a:solidFill>
              </a:rPr>
              <a:t>, ‘</a:t>
            </a:r>
            <a:r>
              <a:rPr lang="pt-BR" sz="1000" dirty="0" err="1">
                <a:solidFill>
                  <a:schemeClr val="bg1"/>
                </a:solidFill>
              </a:rPr>
              <a:t>Validated</a:t>
            </a:r>
            <a:r>
              <a:rPr lang="pt-BR" sz="1000" dirty="0">
                <a:solidFill>
                  <a:schemeClr val="bg1"/>
                </a:solidFill>
              </a:rPr>
              <a:t> Test </a:t>
            </a:r>
            <a:r>
              <a:rPr lang="pt-BR" sz="1000" dirty="0" err="1">
                <a:solidFill>
                  <a:schemeClr val="bg1"/>
                </a:solidFill>
              </a:rPr>
              <a:t>Models</a:t>
            </a:r>
            <a:r>
              <a:rPr lang="pt-BR" sz="1000" dirty="0">
                <a:solidFill>
                  <a:schemeClr val="bg1"/>
                </a:solidFill>
              </a:rPr>
              <a:t> for Software </a:t>
            </a:r>
            <a:r>
              <a:rPr lang="pt-BR" sz="1000" dirty="0" err="1">
                <a:solidFill>
                  <a:schemeClr val="bg1"/>
                </a:solidFill>
              </a:rPr>
              <a:t>Product</a:t>
            </a:r>
            <a:r>
              <a:rPr lang="pt-BR" sz="1000" dirty="0">
                <a:solidFill>
                  <a:schemeClr val="bg1"/>
                </a:solidFill>
              </a:rPr>
              <a:t> </a:t>
            </a:r>
            <a:r>
              <a:rPr lang="pt-BR" sz="1000" dirty="0" err="1">
                <a:solidFill>
                  <a:schemeClr val="bg1"/>
                </a:solidFill>
              </a:rPr>
              <a:t>Lines</a:t>
            </a:r>
            <a:r>
              <a:rPr lang="pt-BR" sz="1000" dirty="0">
                <a:solidFill>
                  <a:schemeClr val="bg1"/>
                </a:solidFill>
              </a:rPr>
              <a:t>: </a:t>
            </a:r>
            <a:r>
              <a:rPr lang="pt-BR" sz="1000" dirty="0" err="1">
                <a:solidFill>
                  <a:schemeClr val="bg1"/>
                </a:solidFill>
              </a:rPr>
              <a:t>Featured</a:t>
            </a:r>
            <a:r>
              <a:rPr lang="pt-BR" sz="1000" dirty="0">
                <a:solidFill>
                  <a:schemeClr val="bg1"/>
                </a:solidFill>
              </a:rPr>
              <a:t> </a:t>
            </a:r>
            <a:r>
              <a:rPr lang="pt-BR" sz="1000" dirty="0" err="1">
                <a:solidFill>
                  <a:schemeClr val="bg1"/>
                </a:solidFill>
              </a:rPr>
              <a:t>Finite</a:t>
            </a:r>
            <a:r>
              <a:rPr lang="pt-BR" sz="1000" dirty="0">
                <a:solidFill>
                  <a:schemeClr val="bg1"/>
                </a:solidFill>
              </a:rPr>
              <a:t> </a:t>
            </a:r>
            <a:r>
              <a:rPr lang="pt-BR" sz="1000" dirty="0" err="1">
                <a:solidFill>
                  <a:schemeClr val="bg1"/>
                </a:solidFill>
              </a:rPr>
              <a:t>State</a:t>
            </a:r>
            <a:r>
              <a:rPr lang="pt-BR" sz="1000" dirty="0">
                <a:solidFill>
                  <a:schemeClr val="bg1"/>
                </a:solidFill>
              </a:rPr>
              <a:t> </a:t>
            </a:r>
            <a:r>
              <a:rPr lang="pt-BR" sz="1000" dirty="0" err="1">
                <a:solidFill>
                  <a:schemeClr val="bg1"/>
                </a:solidFill>
              </a:rPr>
              <a:t>Machines</a:t>
            </a:r>
            <a:r>
              <a:rPr lang="pt-BR" sz="1000" dirty="0">
                <a:solidFill>
                  <a:schemeClr val="bg1"/>
                </a:solidFill>
              </a:rPr>
              <a:t>’, in `FACS 2016.</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66</a:t>
            </a:fld>
            <a:endParaRPr lang="nl-NL"/>
          </a:p>
        </p:txBody>
      </p:sp>
      <p:pic>
        <p:nvPicPr>
          <p:cNvPr id="7" name="Imagem 6"/>
          <p:cNvPicPr>
            <a:picLocks noChangeAspect="1"/>
          </p:cNvPicPr>
          <p:nvPr/>
        </p:nvPicPr>
        <p:blipFill>
          <a:blip r:embed="rId4"/>
          <a:stretch>
            <a:fillRect/>
          </a:stretch>
        </p:blipFill>
        <p:spPr>
          <a:xfrm>
            <a:off x="320779" y="1339588"/>
            <a:ext cx="11556792" cy="4178824"/>
          </a:xfrm>
          <a:prstGeom prst="rect">
            <a:avLst/>
          </a:prstGeom>
        </p:spPr>
      </p:pic>
    </p:spTree>
    <p:extLst>
      <p:ext uri="{BB962C8B-B14F-4D97-AF65-F5344CB8AC3E}">
        <p14:creationId xmlns:p14="http://schemas.microsoft.com/office/powerpoint/2010/main" val="390420905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4"/>
          </p:nvPr>
        </p:nvSpPr>
        <p:spPr/>
        <p:txBody>
          <a:bodyPr/>
          <a:lstStyle/>
          <a:p>
            <a:fld id="{5EE7099E-8998-4851-915A-4F4831808297}" type="slidenum">
              <a:rPr lang="nl-NL" smtClean="0"/>
              <a:pPr/>
              <a:t>67</a:t>
            </a:fld>
            <a:endParaRPr lang="nl-NL"/>
          </a:p>
        </p:txBody>
      </p:sp>
      <p:sp>
        <p:nvSpPr>
          <p:cNvPr id="26" name="Título 1"/>
          <p:cNvSpPr>
            <a:spLocks noGrp="1"/>
          </p:cNvSpPr>
          <p:nvPr>
            <p:ph type="title"/>
          </p:nvPr>
        </p:nvSpPr>
        <p:spPr>
          <a:xfrm>
            <a:off x="404662" y="404664"/>
            <a:ext cx="11389024" cy="432048"/>
          </a:xfrm>
        </p:spPr>
        <p:txBody>
          <a:bodyPr/>
          <a:lstStyle/>
          <a:p>
            <a:r>
              <a:rPr lang="en-US" dirty="0"/>
              <a:t>Analysis of Results</a:t>
            </a:r>
            <a:r>
              <a:rPr lang="en-US" sz="1800" dirty="0"/>
              <a:t> (RQ4 – Learning by Sampling)</a:t>
            </a:r>
            <a:endParaRPr lang="pt-BR" dirty="0"/>
          </a:p>
        </p:txBody>
      </p:sp>
      <p:pic>
        <p:nvPicPr>
          <p:cNvPr id="2" name="Imagem 1"/>
          <p:cNvPicPr>
            <a:picLocks noChangeAspect="1"/>
          </p:cNvPicPr>
          <p:nvPr/>
        </p:nvPicPr>
        <p:blipFill rotWithShape="1">
          <a:blip r:embed="rId3"/>
          <a:srcRect b="8174"/>
          <a:stretch/>
        </p:blipFill>
        <p:spPr>
          <a:xfrm>
            <a:off x="1752500" y="1052735"/>
            <a:ext cx="8693351" cy="4894263"/>
          </a:xfrm>
          <a:prstGeom prst="rect">
            <a:avLst/>
          </a:prstGeom>
        </p:spPr>
      </p:pic>
      <p:sp>
        <p:nvSpPr>
          <p:cNvPr id="16" name="Seta para a direita 15"/>
          <p:cNvSpPr/>
          <p:nvPr/>
        </p:nvSpPr>
        <p:spPr>
          <a:xfrm rot="10800000" flipH="1" flipV="1">
            <a:off x="8854546" y="5489442"/>
            <a:ext cx="2520280" cy="594029"/>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dirty="0"/>
              <a:t>Higher values of T </a:t>
            </a:r>
            <a:endParaRPr lang="pt-BR" dirty="0"/>
          </a:p>
        </p:txBody>
      </p:sp>
      <p:sp>
        <p:nvSpPr>
          <p:cNvPr id="18" name="Seta para a direita 17"/>
          <p:cNvSpPr/>
          <p:nvPr/>
        </p:nvSpPr>
        <p:spPr>
          <a:xfrm rot="5400000" flipH="1" flipV="1">
            <a:off x="9318991" y="3238790"/>
            <a:ext cx="3517641" cy="594029"/>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dirty="0"/>
              <a:t>More precise family models</a:t>
            </a:r>
            <a:endParaRPr lang="pt-BR" dirty="0"/>
          </a:p>
        </p:txBody>
      </p:sp>
      <p:sp>
        <p:nvSpPr>
          <p:cNvPr id="7" name="Retângulo 6"/>
          <p:cNvSpPr/>
          <p:nvPr/>
        </p:nvSpPr>
        <p:spPr>
          <a:xfrm>
            <a:off x="0" y="6457890"/>
            <a:ext cx="12198350" cy="400110"/>
          </a:xfrm>
          <a:prstGeom prst="rect">
            <a:avLst/>
          </a:prstGeom>
          <a:solidFill>
            <a:srgbClr val="1094AB"/>
          </a:solidFill>
        </p:spPr>
        <p:txBody>
          <a:bodyPr wrap="square" anchor="b">
            <a:spAutoFit/>
          </a:bodyPr>
          <a:lstStyle/>
          <a:p>
            <a:r>
              <a:rPr lang="en-US" sz="1000" dirty="0">
                <a:solidFill>
                  <a:schemeClr val="bg1"/>
                </a:solidFill>
              </a:rPr>
              <a:t>Mann-Whitney-Wilcoxon statistical test</a:t>
            </a:r>
          </a:p>
          <a:p>
            <a:r>
              <a:rPr lang="pt-BR" sz="1000" dirty="0" err="1">
                <a:solidFill>
                  <a:schemeClr val="bg1"/>
                </a:solidFill>
              </a:rPr>
              <a:t>Vargha-Delaney’s</a:t>
            </a:r>
            <a:r>
              <a:rPr lang="pt-BR" sz="1000" dirty="0">
                <a:solidFill>
                  <a:schemeClr val="bg1"/>
                </a:solidFill>
              </a:rPr>
              <a:t> Â </a:t>
            </a:r>
            <a:r>
              <a:rPr lang="pt-BR" sz="1000" dirty="0" err="1">
                <a:solidFill>
                  <a:schemeClr val="bg1"/>
                </a:solidFill>
              </a:rPr>
              <a:t>effect</a:t>
            </a:r>
            <a:r>
              <a:rPr lang="pt-BR" sz="1000" dirty="0">
                <a:solidFill>
                  <a:schemeClr val="bg1"/>
                </a:solidFill>
              </a:rPr>
              <a:t> </a:t>
            </a:r>
            <a:r>
              <a:rPr lang="pt-BR" sz="1000" dirty="0" err="1">
                <a:solidFill>
                  <a:schemeClr val="bg1"/>
                </a:solidFill>
              </a:rPr>
              <a:t>size</a:t>
            </a:r>
            <a:endParaRPr lang="pt-BR" sz="1000" dirty="0">
              <a:solidFill>
                <a:schemeClr val="bg1"/>
              </a:solidFill>
            </a:endParaRPr>
          </a:p>
        </p:txBody>
      </p:sp>
    </p:spTree>
    <p:extLst>
      <p:ext uri="{BB962C8B-B14F-4D97-AF65-F5344CB8AC3E}">
        <p14:creationId xmlns:p14="http://schemas.microsoft.com/office/powerpoint/2010/main" val="306578842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Summary</a:t>
            </a:r>
            <a:r>
              <a:rPr lang="en-US" sz="2000" dirty="0"/>
              <a:t> (Learning by Sampling)</a:t>
            </a:r>
            <a:endParaRPr lang="en-US" noProof="0" dirty="0"/>
          </a:p>
        </p:txBody>
      </p:sp>
      <p:sp>
        <p:nvSpPr>
          <p:cNvPr id="3" name="Espaço Reservado para Texto Vertical 2"/>
          <p:cNvSpPr>
            <a:spLocks noGrp="1"/>
          </p:cNvSpPr>
          <p:nvPr>
            <p:ph type="body" orient="vert" idx="1"/>
          </p:nvPr>
        </p:nvSpPr>
        <p:spPr/>
        <p:txBody>
          <a:bodyPr>
            <a:noAutofit/>
          </a:bodyPr>
          <a:lstStyle/>
          <a:p>
            <a:pPr marL="342900" lvl="0" indent="-342900">
              <a:lnSpc>
                <a:spcPct val="150000"/>
              </a:lnSpc>
              <a:buClr>
                <a:srgbClr val="001158"/>
              </a:buClr>
              <a:buFont typeface="+mj-lt"/>
              <a:buAutoNum type="arabicPeriod"/>
            </a:pPr>
            <a:r>
              <a:rPr lang="en-US" sz="2800" b="1" dirty="0"/>
              <a:t>Learning by sampling </a:t>
            </a:r>
            <a:r>
              <a:rPr lang="en-US" sz="2800" dirty="0"/>
              <a:t>can lead to family models </a:t>
            </a:r>
            <a:r>
              <a:rPr lang="en-US" sz="2800" b="1" dirty="0"/>
              <a:t>as precise as</a:t>
            </a:r>
            <a:r>
              <a:rPr lang="en-US" sz="2800" dirty="0"/>
              <a:t> those obtained </a:t>
            </a:r>
            <a:r>
              <a:rPr lang="en-US" sz="2800" b="1" dirty="0"/>
              <a:t>by exhaustive analysis</a:t>
            </a:r>
          </a:p>
          <a:p>
            <a:pPr marL="342900" lvl="0" indent="-342900">
              <a:lnSpc>
                <a:spcPct val="150000"/>
              </a:lnSpc>
              <a:buClr>
                <a:srgbClr val="001158"/>
              </a:buClr>
              <a:buFont typeface="+mj-lt"/>
              <a:buAutoNum type="arabicPeriod"/>
            </a:pPr>
            <a:r>
              <a:rPr lang="en-US" sz="2800" b="1" dirty="0"/>
              <a:t>Higher interaction strengths</a:t>
            </a:r>
            <a:r>
              <a:rPr lang="en-US" sz="2800" dirty="0"/>
              <a:t> lead to higher coverage</a:t>
            </a:r>
            <a:endParaRPr lang="en-US" sz="2800" b="1" dirty="0">
              <a:solidFill>
                <a:srgbClr val="001158"/>
              </a:solidFill>
            </a:endParaRPr>
          </a:p>
          <a:p>
            <a:pPr marL="342900" lvl="0" indent="-342900">
              <a:lnSpc>
                <a:spcPct val="150000"/>
              </a:lnSpc>
              <a:buClr>
                <a:srgbClr val="001158"/>
              </a:buClr>
              <a:buFont typeface="+mj-lt"/>
              <a:buAutoNum type="arabicPeriod"/>
            </a:pPr>
            <a:r>
              <a:rPr lang="en-US" sz="2800" dirty="0">
                <a:solidFill>
                  <a:srgbClr val="001158"/>
                </a:solidFill>
              </a:rPr>
              <a:t>We show evidences that </a:t>
            </a:r>
            <a:r>
              <a:rPr lang="en-US" sz="2800" b="1" dirty="0">
                <a:solidFill>
                  <a:srgbClr val="001158"/>
                </a:solidFill>
              </a:rPr>
              <a:t>product sampling </a:t>
            </a:r>
            <a:r>
              <a:rPr lang="en-US" sz="2800" dirty="0">
                <a:solidFill>
                  <a:srgbClr val="001158"/>
                </a:solidFill>
              </a:rPr>
              <a:t>can be </a:t>
            </a:r>
            <a:r>
              <a:rPr lang="en-US" sz="2800" b="1" dirty="0">
                <a:solidFill>
                  <a:srgbClr val="001158"/>
                </a:solidFill>
              </a:rPr>
              <a:t>helpful</a:t>
            </a:r>
            <a:r>
              <a:rPr lang="en-US" sz="2800" dirty="0">
                <a:solidFill>
                  <a:srgbClr val="001158"/>
                </a:solidFill>
              </a:rPr>
              <a:t> to </a:t>
            </a:r>
            <a:r>
              <a:rPr lang="en-US" sz="2800" b="1" dirty="0">
                <a:solidFill>
                  <a:srgbClr val="001158"/>
                </a:solidFill>
              </a:rPr>
              <a:t>family model learning and recovery</a:t>
            </a:r>
            <a:endParaRPr lang="en-US" sz="2800" b="1"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68</a:t>
            </a:fld>
            <a:endParaRPr lang="nl-NL"/>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69549" y="4824536"/>
            <a:ext cx="1224136" cy="1224136"/>
          </a:xfrm>
          <a:prstGeom prst="rect">
            <a:avLst/>
          </a:prstGeom>
        </p:spPr>
      </p:pic>
    </p:spTree>
    <p:extLst>
      <p:ext uri="{BB962C8B-B14F-4D97-AF65-F5344CB8AC3E}">
        <p14:creationId xmlns:p14="http://schemas.microsoft.com/office/powerpoint/2010/main" val="24569587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Texto 9"/>
          <p:cNvSpPr>
            <a:spLocks noGrp="1"/>
          </p:cNvSpPr>
          <p:nvPr>
            <p:ph type="body" sz="quarter" idx="13"/>
          </p:nvPr>
        </p:nvSpPr>
        <p:spPr/>
        <p:txBody>
          <a:bodyPr/>
          <a:lstStyle/>
          <a:p>
            <a:endParaRPr lang="pt-BR" dirty="0"/>
          </a:p>
        </p:txBody>
      </p:sp>
      <p:sp>
        <p:nvSpPr>
          <p:cNvPr id="9" name="Espaço Reservado para Texto 8"/>
          <p:cNvSpPr>
            <a:spLocks noGrp="1"/>
          </p:cNvSpPr>
          <p:nvPr>
            <p:ph type="body" sz="quarter" idx="12"/>
          </p:nvPr>
        </p:nvSpPr>
        <p:spPr/>
        <p:txBody>
          <a:bodyPr/>
          <a:lstStyle/>
          <a:p>
            <a:endParaRPr lang="pt-BR"/>
          </a:p>
        </p:txBody>
      </p:sp>
      <p:sp>
        <p:nvSpPr>
          <p:cNvPr id="8" name="Título 7"/>
          <p:cNvSpPr>
            <a:spLocks noGrp="1"/>
          </p:cNvSpPr>
          <p:nvPr>
            <p:ph type="title"/>
          </p:nvPr>
        </p:nvSpPr>
        <p:spPr/>
        <p:txBody>
          <a:bodyPr/>
          <a:lstStyle/>
          <a:p>
            <a:r>
              <a:rPr lang="en-GB" dirty="0"/>
              <a:t>Final Remarks and Future Work</a:t>
            </a:r>
            <a:endParaRPr lang="pt-BR"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69</a:t>
            </a:fld>
            <a:endParaRPr lang="nl-NL"/>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2123" y="5542537"/>
            <a:ext cx="1966107" cy="525040"/>
          </a:xfrm>
          <a:prstGeom prst="roundRect">
            <a:avLst>
              <a:gd name="adj" fmla="val 8594"/>
            </a:avLst>
          </a:prstGeom>
          <a:solidFill>
            <a:schemeClr val="bg1"/>
          </a:solidFill>
          <a:ln>
            <a:noFill/>
          </a:ln>
          <a:effectLst/>
        </p:spPr>
      </p:pic>
      <p:pic>
        <p:nvPicPr>
          <p:cNvPr id="12"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0676" y="4797152"/>
            <a:ext cx="1567554" cy="511020"/>
          </a:xfrm>
          <a:prstGeom prst="roundRect">
            <a:avLst>
              <a:gd name="adj" fmla="val 8594"/>
            </a:avLst>
          </a:prstGeom>
          <a:solidFill>
            <a:schemeClr val="bg1"/>
          </a:solidFill>
          <a:ln>
            <a:noFill/>
          </a:ln>
          <a:effectLst/>
        </p:spPr>
      </p:pic>
    </p:spTree>
    <p:extLst>
      <p:ext uri="{BB962C8B-B14F-4D97-AF65-F5344CB8AC3E}">
        <p14:creationId xmlns:p14="http://schemas.microsoft.com/office/powerpoint/2010/main" val="424150432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Introduction</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7</a:t>
            </a:fld>
            <a:endParaRPr lang="nl-NL"/>
          </a:p>
        </p:txBody>
      </p:sp>
      <p:sp>
        <p:nvSpPr>
          <p:cNvPr id="12" name="CaixaDeTexto 11"/>
          <p:cNvSpPr txBox="1"/>
          <p:nvPr/>
        </p:nvSpPr>
        <p:spPr>
          <a:xfrm>
            <a:off x="258322" y="5517232"/>
            <a:ext cx="11712445" cy="504056"/>
          </a:xfrm>
          <a:prstGeom prst="rect">
            <a:avLst/>
          </a:prstGeom>
          <a:noFill/>
        </p:spPr>
        <p:txBody>
          <a:bodyPr wrap="square" lIns="108000" tIns="108000" rIns="108000" bIns="108000" rtlCol="0">
            <a:noAutofit/>
          </a:bodyPr>
          <a:lstStyle/>
          <a:p>
            <a:pPr algn="ctr"/>
            <a:r>
              <a:rPr lang="en-GB" sz="2000" i="1" dirty="0"/>
              <a:t>Source code</a:t>
            </a:r>
            <a:r>
              <a:rPr lang="en-GB" sz="2000" i="1" noProof="0" dirty="0">
                <a:solidFill>
                  <a:schemeClr val="bg2"/>
                </a:solidFill>
              </a:rPr>
              <a:t> and models should be maintained and evolve together!</a:t>
            </a:r>
            <a:endParaRPr lang="pt-BR" sz="2000" i="1" noProof="0" dirty="0">
              <a:solidFill>
                <a:schemeClr val="bg2"/>
              </a:solidFill>
            </a:endParaRPr>
          </a:p>
        </p:txBody>
      </p:sp>
      <p:pic>
        <p:nvPicPr>
          <p:cNvPr id="14" name="Picture 4" descr="14 Best Programming Software For Writing Code [2020] - RankRed"/>
          <p:cNvPicPr>
            <a:picLocks noChangeAspect="1" noChangeArrowheads="1"/>
          </p:cNvPicPr>
          <p:nvPr/>
        </p:nvPicPr>
        <p:blipFill>
          <a:blip r:embed="rId3">
            <a:extLst>
              <a:ext uri="{28A0092B-C50C-407E-A947-70E740481C1C}">
                <a14:useLocalDpi xmlns:a14="http://schemas.microsoft.com/office/drawing/2010/main" val="0"/>
              </a:ext>
            </a:extLst>
          </a:blip>
          <a:srcRect l="2135" r="2135"/>
          <a:stretch>
            <a:fillRect/>
          </a:stretch>
        </p:blipFill>
        <p:spPr bwMode="auto">
          <a:xfrm>
            <a:off x="698575" y="1801321"/>
            <a:ext cx="4398022" cy="275633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stah Professional: UML, ER, DFD &amp; Flowchart Software | Asta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7287" y="1803108"/>
            <a:ext cx="4534784" cy="275275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4995" y="3631303"/>
            <a:ext cx="1502576" cy="1502574"/>
          </a:xfrm>
          <a:prstGeom prst="rect">
            <a:avLst/>
          </a:prstGeom>
        </p:spPr>
      </p:pic>
      <p:pic>
        <p:nvPicPr>
          <p:cNvPr id="24" name="Imagem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4959" y="3536626"/>
            <a:ext cx="1521760" cy="1521760"/>
          </a:xfrm>
          <a:prstGeom prst="rect">
            <a:avLst/>
          </a:prstGeom>
        </p:spPr>
      </p:pic>
      <p:pic>
        <p:nvPicPr>
          <p:cNvPr id="21" name="Imagem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30455" y="2455084"/>
            <a:ext cx="1152128" cy="1152128"/>
          </a:xfrm>
          <a:prstGeom prst="rect">
            <a:avLst/>
          </a:prstGeom>
        </p:spPr>
      </p:pic>
      <p:pic>
        <p:nvPicPr>
          <p:cNvPr id="27" name="Imagem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5432" y="2440061"/>
            <a:ext cx="1182174" cy="1182174"/>
          </a:xfrm>
          <a:prstGeom prst="rect">
            <a:avLst/>
          </a:prstGeom>
        </p:spPr>
      </p:pic>
    </p:spTree>
    <p:extLst>
      <p:ext uri="{BB962C8B-B14F-4D97-AF65-F5344CB8AC3E}">
        <p14:creationId xmlns:p14="http://schemas.microsoft.com/office/powerpoint/2010/main" val="249952673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750"/>
                                        <p:tgtEl>
                                          <p:spTgt spid="27"/>
                                        </p:tgtEl>
                                      </p:cBhvr>
                                    </p:animEffect>
                                    <p:set>
                                      <p:cBhvr>
                                        <p:cTn id="12" dur="1" fill="hold">
                                          <p:stCondLst>
                                            <p:cond delay="74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750"/>
                                        <p:tgtEl>
                                          <p:spTgt spid="2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xograma: Processo 17"/>
          <p:cNvSpPr/>
          <p:nvPr/>
        </p:nvSpPr>
        <p:spPr>
          <a:xfrm>
            <a:off x="3277498" y="1353936"/>
            <a:ext cx="2376264" cy="1707742"/>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to Reuse</a:t>
            </a:r>
          </a:p>
        </p:txBody>
      </p:sp>
      <p:sp>
        <p:nvSpPr>
          <p:cNvPr id="21" name="Fluxograma: Processo 20"/>
          <p:cNvSpPr/>
          <p:nvPr/>
        </p:nvSpPr>
        <p:spPr>
          <a:xfrm>
            <a:off x="3277498" y="4097589"/>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from Differences</a:t>
            </a:r>
          </a:p>
        </p:txBody>
      </p:sp>
      <p:sp>
        <p:nvSpPr>
          <p:cNvPr id="23" name="Fluxograma: Processo 22"/>
          <p:cNvSpPr/>
          <p:nvPr/>
        </p:nvSpPr>
        <p:spPr>
          <a:xfrm>
            <a:off x="6841894" y="4097589"/>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by Sampling</a:t>
            </a:r>
          </a:p>
        </p:txBody>
      </p:sp>
      <p:sp>
        <p:nvSpPr>
          <p:cNvPr id="26" name="Título 1"/>
          <p:cNvSpPr>
            <a:spLocks noGrp="1"/>
          </p:cNvSpPr>
          <p:nvPr>
            <p:ph type="title"/>
          </p:nvPr>
        </p:nvSpPr>
        <p:spPr/>
        <p:txBody>
          <a:bodyPr/>
          <a:lstStyle/>
          <a:p>
            <a:r>
              <a:rPr lang="en-US" dirty="0"/>
              <a:t>Contributions of this PhD Thesis</a:t>
            </a:r>
            <a:endParaRPr lang="pt-BR" dirty="0"/>
          </a:p>
        </p:txBody>
      </p:sp>
      <p:cxnSp>
        <p:nvCxnSpPr>
          <p:cNvPr id="14" name="Conector de seta reta 13"/>
          <p:cNvCxnSpPr/>
          <p:nvPr/>
        </p:nvCxnSpPr>
        <p:spPr>
          <a:xfrm flipH="1">
            <a:off x="7381954" y="4946471"/>
            <a:ext cx="856589" cy="3467"/>
          </a:xfrm>
          <a:prstGeom prst="straightConnector1">
            <a:avLst/>
          </a:prstGeom>
          <a:ln w="38100">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0" y="6350169"/>
            <a:ext cx="12198350" cy="507831"/>
          </a:xfrm>
          <a:prstGeom prst="rect">
            <a:avLst/>
          </a:prstGeom>
          <a:solidFill>
            <a:srgbClr val="1094AB"/>
          </a:solidFill>
        </p:spPr>
        <p:txBody>
          <a:bodyPr wrap="square" anchor="b">
            <a:spAutoFit/>
          </a:bodyPr>
          <a:lstStyle/>
          <a:p>
            <a:r>
              <a:rPr lang="en-US" sz="900" dirty="0">
                <a:solidFill>
                  <a:schemeClr val="bg1"/>
                </a:solidFill>
              </a:rPr>
              <a:t>C. D. N. Damasceno, M. R. Mousavi, and A. </a:t>
            </a:r>
            <a:r>
              <a:rPr lang="en-US" sz="900" dirty="0" err="1">
                <a:solidFill>
                  <a:schemeClr val="bg1"/>
                </a:solidFill>
              </a:rPr>
              <a:t>Simao</a:t>
            </a:r>
            <a:r>
              <a:rPr lang="en-US" sz="900" dirty="0">
                <a:solidFill>
                  <a:schemeClr val="bg1"/>
                </a:solidFill>
              </a:rPr>
              <a:t>, ‘Learning to reuse: Adaptive model learning for evolving systems’, in 15</a:t>
            </a:r>
            <a:r>
              <a:rPr lang="en-US" sz="900" baseline="30000" dirty="0">
                <a:solidFill>
                  <a:schemeClr val="bg1"/>
                </a:solidFill>
              </a:rPr>
              <a:t>th</a:t>
            </a:r>
            <a:r>
              <a:rPr lang="en-US" sz="900" dirty="0">
                <a:solidFill>
                  <a:schemeClr val="bg1"/>
                </a:solidFill>
              </a:rPr>
              <a:t> Integrated Formal Methods, Bergen, Norway, 2019</a:t>
            </a:r>
          </a:p>
          <a:p>
            <a:r>
              <a:rPr lang="en-US" sz="900" dirty="0">
                <a:solidFill>
                  <a:schemeClr val="bg1"/>
                </a:solidFill>
              </a:rPr>
              <a:t>C. D. N. Damasceno, M. R. Mousavi, and A. </a:t>
            </a:r>
            <a:r>
              <a:rPr lang="en-US" sz="900" dirty="0" err="1">
                <a:solidFill>
                  <a:schemeClr val="bg1"/>
                </a:solidFill>
              </a:rPr>
              <a:t>Simao</a:t>
            </a:r>
            <a:r>
              <a:rPr lang="en-US" sz="900" dirty="0">
                <a:solidFill>
                  <a:schemeClr val="bg1"/>
                </a:solidFill>
              </a:rPr>
              <a:t>, ‘Learning from Difference: An Automated Approach for Learning Family Models from Software Product Lines’, in 23</a:t>
            </a:r>
            <a:r>
              <a:rPr lang="en-US" sz="900" baseline="30000" dirty="0">
                <a:solidFill>
                  <a:schemeClr val="bg1"/>
                </a:solidFill>
              </a:rPr>
              <a:t>rd</a:t>
            </a:r>
            <a:r>
              <a:rPr lang="en-US" sz="900" dirty="0">
                <a:solidFill>
                  <a:schemeClr val="bg1"/>
                </a:solidFill>
              </a:rPr>
              <a:t> International Systems and Software Product Line Conference, 2019</a:t>
            </a:r>
          </a:p>
          <a:p>
            <a:r>
              <a:rPr lang="en-US" sz="900" dirty="0">
                <a:solidFill>
                  <a:schemeClr val="bg1"/>
                </a:solidFill>
              </a:rPr>
              <a:t>C. D. N. Damasceno, M. R. Mousavi, and A. </a:t>
            </a:r>
            <a:r>
              <a:rPr lang="en-US" sz="900" dirty="0" err="1">
                <a:solidFill>
                  <a:schemeClr val="bg1"/>
                </a:solidFill>
              </a:rPr>
              <a:t>Simao</a:t>
            </a:r>
            <a:r>
              <a:rPr lang="en-US" sz="900" dirty="0">
                <a:solidFill>
                  <a:schemeClr val="bg1"/>
                </a:solidFill>
              </a:rPr>
              <a:t>, ‘Learning by sampling: Evaluating t-wise sampling for learning family models’. Empirical Software Engineering (</a:t>
            </a:r>
            <a:r>
              <a:rPr lang="en-US" sz="900" i="1" dirty="0">
                <a:solidFill>
                  <a:schemeClr val="bg1"/>
                </a:solidFill>
              </a:rPr>
              <a:t>Submitted and under review</a:t>
            </a:r>
            <a:r>
              <a:rPr lang="en-US" sz="900" dirty="0">
                <a:solidFill>
                  <a:schemeClr val="bg1"/>
                </a:solidFill>
              </a:rPr>
              <a:t>), 2020. </a:t>
            </a:r>
            <a:endParaRPr lang="pt-BR" sz="900" dirty="0">
              <a:solidFill>
                <a:schemeClr val="bg1"/>
              </a:solidFill>
            </a:endParaRP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5530" y="1828091"/>
            <a:ext cx="1800200" cy="1089120"/>
          </a:xfrm>
          <a:prstGeom prst="rect">
            <a:avLst/>
          </a:prstGeom>
        </p:spPr>
      </p:pic>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7251" y="4794984"/>
            <a:ext cx="1896758" cy="782412"/>
          </a:xfrm>
          <a:prstGeom prst="rect">
            <a:avLst/>
          </a:prstGeom>
        </p:spPr>
      </p:pic>
      <p:pic>
        <p:nvPicPr>
          <p:cNvPr id="34" name="Imagem 33"/>
          <p:cNvPicPr>
            <a:picLocks noChangeAspect="1"/>
          </p:cNvPicPr>
          <p:nvPr/>
        </p:nvPicPr>
        <p:blipFill rotWithShape="1">
          <a:blip r:embed="rId5"/>
          <a:srcRect b="15092"/>
          <a:stretch/>
        </p:blipFill>
        <p:spPr>
          <a:xfrm>
            <a:off x="6932295" y="4825373"/>
            <a:ext cx="2195462" cy="721634"/>
          </a:xfrm>
          <a:prstGeom prst="rect">
            <a:avLst/>
          </a:prstGeom>
        </p:spPr>
      </p:pic>
      <p:pic>
        <p:nvPicPr>
          <p:cNvPr id="35" name="Imagem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969" y="-11151"/>
            <a:ext cx="11372412" cy="6880302"/>
          </a:xfrm>
          <a:prstGeom prst="rect">
            <a:avLst/>
          </a:prstGeom>
        </p:spPr>
      </p:pic>
      <p:pic>
        <p:nvPicPr>
          <p:cNvPr id="36" name="Imagem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6" y="910558"/>
            <a:ext cx="12210642" cy="5036884"/>
          </a:xfrm>
          <a:prstGeom prst="rect">
            <a:avLst/>
          </a:prstGeom>
        </p:spPr>
      </p:pic>
      <p:pic>
        <p:nvPicPr>
          <p:cNvPr id="37" name="Imagem 36"/>
          <p:cNvPicPr>
            <a:picLocks noChangeAspect="1"/>
          </p:cNvPicPr>
          <p:nvPr/>
        </p:nvPicPr>
        <p:blipFill rotWithShape="1">
          <a:blip r:embed="rId5"/>
          <a:srcRect b="15092"/>
          <a:stretch/>
        </p:blipFill>
        <p:spPr>
          <a:xfrm>
            <a:off x="-40041" y="1411081"/>
            <a:ext cx="12278432" cy="4035838"/>
          </a:xfrm>
          <a:prstGeom prst="rect">
            <a:avLst/>
          </a:prstGeom>
        </p:spPr>
      </p:pic>
      <p:sp>
        <p:nvSpPr>
          <p:cNvPr id="4" name="Espaço Reservado para Número de Slide 3"/>
          <p:cNvSpPr>
            <a:spLocks noGrp="1"/>
          </p:cNvSpPr>
          <p:nvPr>
            <p:ph type="sldNum" sz="quarter" idx="4"/>
          </p:nvPr>
        </p:nvSpPr>
        <p:spPr/>
        <p:txBody>
          <a:bodyPr/>
          <a:lstStyle/>
          <a:p>
            <a:fld id="{5EE7099E-8998-4851-915A-4F4831808297}" type="slidenum">
              <a:rPr lang="nl-NL" smtClean="0"/>
              <a:pPr/>
              <a:t>70</a:t>
            </a:fld>
            <a:endParaRPr lang="nl-NL"/>
          </a:p>
        </p:txBody>
      </p:sp>
      <p:cxnSp>
        <p:nvCxnSpPr>
          <p:cNvPr id="20" name="Conector de seta reta 19"/>
          <p:cNvCxnSpPr>
            <a:stCxn id="23" idx="1"/>
            <a:endCxn id="21" idx="3"/>
          </p:cNvCxnSpPr>
          <p:nvPr/>
        </p:nvCxnSpPr>
        <p:spPr>
          <a:xfrm flipH="1">
            <a:off x="5653762" y="4930740"/>
            <a:ext cx="1188132" cy="0"/>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18" idx="2"/>
            <a:endCxn id="21" idx="0"/>
          </p:cNvCxnSpPr>
          <p:nvPr/>
        </p:nvCxnSpPr>
        <p:spPr>
          <a:xfrm>
            <a:off x="4465630" y="3061678"/>
            <a:ext cx="0" cy="1035911"/>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8" idx="3"/>
            <a:endCxn id="23" idx="0"/>
          </p:cNvCxnSpPr>
          <p:nvPr/>
        </p:nvCxnSpPr>
        <p:spPr>
          <a:xfrm>
            <a:off x="5653762" y="2207807"/>
            <a:ext cx="2376264" cy="1889782"/>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5716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childTnLst>
                          </p:cTn>
                        </p:par>
                        <p:par>
                          <p:cTn id="10" fill="hold">
                            <p:stCondLst>
                              <p:cond delay="500"/>
                            </p:stCondLst>
                            <p:childTnLst>
                              <p:par>
                                <p:cTn id="11" presetID="6" presetClass="emph" presetSubtype="0" fill="hold" nodeType="afterEffect">
                                  <p:stCondLst>
                                    <p:cond delay="0"/>
                                  </p:stCondLst>
                                  <p:childTnLst>
                                    <p:animScale>
                                      <p:cBhvr>
                                        <p:cTn id="12" dur="500" fill="hold"/>
                                        <p:tgtEl>
                                          <p:spTgt spid="17"/>
                                        </p:tgtEl>
                                      </p:cBhvr>
                                      <p:by x="400000" y="400000"/>
                                    </p:animScale>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par>
                          <p:cTn id="22" fill="hold">
                            <p:stCondLst>
                              <p:cond delay="500"/>
                            </p:stCondLst>
                            <p:childTnLst>
                              <p:par>
                                <p:cTn id="23" presetID="6" presetClass="emph" presetSubtype="0" fill="hold" nodeType="afterEffect">
                                  <p:stCondLst>
                                    <p:cond delay="0"/>
                                  </p:stCondLst>
                                  <p:childTnLst>
                                    <p:animScale>
                                      <p:cBhvr>
                                        <p:cTn id="24" dur="500" fill="hold"/>
                                        <p:tgtEl>
                                          <p:spTgt spid="17"/>
                                        </p:tgtEl>
                                      </p:cBhvr>
                                      <p:by x="25000" y="25000"/>
                                    </p:animScale>
                                  </p:childTnLst>
                                </p:cTn>
                              </p:par>
                            </p:childTnLst>
                          </p:cTn>
                        </p:par>
                        <p:par>
                          <p:cTn id="25" fill="hold">
                            <p:stCondLst>
                              <p:cond delay="1000"/>
                            </p:stCondLst>
                            <p:childTnLst>
                              <p:par>
                                <p:cTn id="26" presetID="6" presetClass="emph" presetSubtype="0" fill="hold" nodeType="afterEffect">
                                  <p:stCondLst>
                                    <p:cond delay="0"/>
                                  </p:stCondLst>
                                  <p:childTnLst>
                                    <p:animScale>
                                      <p:cBhvr>
                                        <p:cTn id="27" dur="500" fill="hold"/>
                                        <p:tgtEl>
                                          <p:spTgt spid="33"/>
                                        </p:tgtEl>
                                      </p:cBhvr>
                                      <p:by x="400000" y="400000"/>
                                    </p:animScale>
                                  </p:childTnLst>
                                </p:cTn>
                              </p:par>
                            </p:childTnLst>
                          </p:cTn>
                        </p:par>
                        <p:par>
                          <p:cTn id="28" fill="hold">
                            <p:stCondLst>
                              <p:cond delay="1500"/>
                            </p:stCondLst>
                            <p:childTnLst>
                              <p:par>
                                <p:cTn id="29" presetID="24" presetClass="emph" presetSubtype="0" fill="hold" grpId="0" nodeType="afterEffect">
                                  <p:stCondLst>
                                    <p:cond delay="0"/>
                                  </p:stCondLst>
                                  <p:childTnLst>
                                    <p:animClr clrSpc="hsl" dir="cw">
                                      <p:cBhvr override="childStyle">
                                        <p:cTn id="30" dur="500" fill="hold"/>
                                        <p:tgtEl>
                                          <p:spTgt spid="21"/>
                                        </p:tgtEl>
                                        <p:attrNameLst>
                                          <p:attrName>style.color</p:attrName>
                                        </p:attrNameLst>
                                      </p:cBhvr>
                                      <p:by>
                                        <p:hsl h="0" s="-12549" l="-25098"/>
                                      </p:by>
                                    </p:animClr>
                                    <p:animClr clrSpc="hsl" dir="cw">
                                      <p:cBhvr>
                                        <p:cTn id="31" dur="500" fill="hold"/>
                                        <p:tgtEl>
                                          <p:spTgt spid="21"/>
                                        </p:tgtEl>
                                        <p:attrNameLst>
                                          <p:attrName>fillcolor</p:attrName>
                                        </p:attrNameLst>
                                      </p:cBhvr>
                                      <p:by>
                                        <p:hsl h="0" s="-12549" l="-25098"/>
                                      </p:by>
                                    </p:animClr>
                                    <p:animClr clrSpc="hsl" dir="cw">
                                      <p:cBhvr>
                                        <p:cTn id="32" dur="500" fill="hold"/>
                                        <p:tgtEl>
                                          <p:spTgt spid="21"/>
                                        </p:tgtEl>
                                        <p:attrNameLst>
                                          <p:attrName>stroke.color</p:attrName>
                                        </p:attrNameLst>
                                      </p:cBhvr>
                                      <p:by>
                                        <p:hsl h="0" s="-12549" l="-25098"/>
                                      </p:by>
                                    </p:animClr>
                                    <p:set>
                                      <p:cBhvr>
                                        <p:cTn id="33" dur="500" fill="hold"/>
                                        <p:tgtEl>
                                          <p:spTgt spid="21"/>
                                        </p:tgtEl>
                                        <p:attrNameLst>
                                          <p:attrName>fill.type</p:attrName>
                                        </p:attrNameLst>
                                      </p:cBhvr>
                                      <p:to>
                                        <p:strVal val="solid"/>
                                      </p:to>
                                    </p:se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6"/>
                                        </p:tgtEl>
                                      </p:cBhvr>
                                    </p:animEffect>
                                    <p:set>
                                      <p:cBhvr>
                                        <p:cTn id="42" dur="1" fill="hold">
                                          <p:stCondLst>
                                            <p:cond delay="499"/>
                                          </p:stCondLst>
                                        </p:cTn>
                                        <p:tgtEl>
                                          <p:spTgt spid="36"/>
                                        </p:tgtEl>
                                        <p:attrNameLst>
                                          <p:attrName>style.visibility</p:attrName>
                                        </p:attrNameLst>
                                      </p:cBhvr>
                                      <p:to>
                                        <p:strVal val="hidden"/>
                                      </p:to>
                                    </p:set>
                                  </p:childTnLst>
                                </p:cTn>
                              </p:par>
                            </p:childTnLst>
                          </p:cTn>
                        </p:par>
                        <p:par>
                          <p:cTn id="43" fill="hold">
                            <p:stCondLst>
                              <p:cond delay="500"/>
                            </p:stCondLst>
                            <p:childTnLst>
                              <p:par>
                                <p:cTn id="44" presetID="6" presetClass="emph" presetSubtype="0" fill="hold" nodeType="afterEffect">
                                  <p:stCondLst>
                                    <p:cond delay="0"/>
                                  </p:stCondLst>
                                  <p:childTnLst>
                                    <p:animScale>
                                      <p:cBhvr>
                                        <p:cTn id="45" dur="500" fill="hold"/>
                                        <p:tgtEl>
                                          <p:spTgt spid="33"/>
                                        </p:tgtEl>
                                      </p:cBhvr>
                                      <p:by x="25000" y="25000"/>
                                    </p:animScale>
                                  </p:childTnLst>
                                </p:cTn>
                              </p:par>
                            </p:childTnLst>
                          </p:cTn>
                        </p:par>
                        <p:par>
                          <p:cTn id="46" fill="hold">
                            <p:stCondLst>
                              <p:cond delay="1000"/>
                            </p:stCondLst>
                            <p:childTnLst>
                              <p:par>
                                <p:cTn id="47" presetID="24" presetClass="emph" presetSubtype="0" fill="hold" grpId="0" nodeType="afterEffect">
                                  <p:stCondLst>
                                    <p:cond delay="0"/>
                                  </p:stCondLst>
                                  <p:childTnLst>
                                    <p:animClr clrSpc="hsl" dir="cw">
                                      <p:cBhvr override="childStyle">
                                        <p:cTn id="48" dur="500" fill="hold"/>
                                        <p:tgtEl>
                                          <p:spTgt spid="23"/>
                                        </p:tgtEl>
                                        <p:attrNameLst>
                                          <p:attrName>style.color</p:attrName>
                                        </p:attrNameLst>
                                      </p:cBhvr>
                                      <p:by>
                                        <p:hsl h="0" s="-12549" l="-25098"/>
                                      </p:by>
                                    </p:animClr>
                                    <p:animClr clrSpc="hsl" dir="cw">
                                      <p:cBhvr>
                                        <p:cTn id="49" dur="500" fill="hold"/>
                                        <p:tgtEl>
                                          <p:spTgt spid="23"/>
                                        </p:tgtEl>
                                        <p:attrNameLst>
                                          <p:attrName>fillcolor</p:attrName>
                                        </p:attrNameLst>
                                      </p:cBhvr>
                                      <p:by>
                                        <p:hsl h="0" s="-12549" l="-25098"/>
                                      </p:by>
                                    </p:animClr>
                                    <p:animClr clrSpc="hsl" dir="cw">
                                      <p:cBhvr>
                                        <p:cTn id="50" dur="500" fill="hold"/>
                                        <p:tgtEl>
                                          <p:spTgt spid="23"/>
                                        </p:tgtEl>
                                        <p:attrNameLst>
                                          <p:attrName>stroke.color</p:attrName>
                                        </p:attrNameLst>
                                      </p:cBhvr>
                                      <p:by>
                                        <p:hsl h="0" s="-12549" l="-25098"/>
                                      </p:by>
                                    </p:animClr>
                                    <p:set>
                                      <p:cBhvr>
                                        <p:cTn id="51" dur="500" fill="hold"/>
                                        <p:tgtEl>
                                          <p:spTgt spid="23"/>
                                        </p:tgtEl>
                                        <p:attrNameLst>
                                          <p:attrName>fill.type</p:attrName>
                                        </p:attrNameLst>
                                      </p:cBhvr>
                                      <p:to>
                                        <p:strVal val="solid"/>
                                      </p:to>
                                    </p:set>
                                  </p:childTnLst>
                                </p:cTn>
                              </p:par>
                            </p:childTnLst>
                          </p:cTn>
                        </p:par>
                        <p:par>
                          <p:cTn id="52" fill="hold">
                            <p:stCondLst>
                              <p:cond delay="1500"/>
                            </p:stCondLst>
                            <p:childTnLst>
                              <p:par>
                                <p:cTn id="53" presetID="6" presetClass="emph" presetSubtype="0" fill="hold" nodeType="afterEffect">
                                  <p:stCondLst>
                                    <p:cond delay="0"/>
                                  </p:stCondLst>
                                  <p:childTnLst>
                                    <p:animScale>
                                      <p:cBhvr>
                                        <p:cTn id="54" dur="500" fill="hold"/>
                                        <p:tgtEl>
                                          <p:spTgt spid="34"/>
                                        </p:tgtEl>
                                      </p:cBhvr>
                                      <p:by x="400000" y="400000"/>
                                    </p:animScale>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37"/>
                                        </p:tgtEl>
                                      </p:cBhvr>
                                    </p:animEffect>
                                    <p:set>
                                      <p:cBhvr>
                                        <p:cTn id="63" dur="1" fill="hold">
                                          <p:stCondLst>
                                            <p:cond delay="499"/>
                                          </p:stCondLst>
                                        </p:cTn>
                                        <p:tgtEl>
                                          <p:spTgt spid="37"/>
                                        </p:tgtEl>
                                        <p:attrNameLst>
                                          <p:attrName>style.visibility</p:attrName>
                                        </p:attrNameLst>
                                      </p:cBhvr>
                                      <p:to>
                                        <p:strVal val="hidden"/>
                                      </p:to>
                                    </p:set>
                                  </p:childTnLst>
                                </p:cTn>
                              </p:par>
                            </p:childTnLst>
                          </p:cTn>
                        </p:par>
                        <p:par>
                          <p:cTn id="64" fill="hold">
                            <p:stCondLst>
                              <p:cond delay="500"/>
                            </p:stCondLst>
                            <p:childTnLst>
                              <p:par>
                                <p:cTn id="65" presetID="6" presetClass="emph" presetSubtype="0" fill="hold" nodeType="afterEffect">
                                  <p:stCondLst>
                                    <p:cond delay="0"/>
                                  </p:stCondLst>
                                  <p:childTnLst>
                                    <p:animScale>
                                      <p:cBhvr>
                                        <p:cTn id="66" dur="500" fill="hold"/>
                                        <p:tgtEl>
                                          <p:spTgt spid="3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The main publications of this PhD Thesis</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71</a:t>
            </a:fld>
            <a:endParaRPr lang="nl-NL"/>
          </a:p>
        </p:txBody>
      </p:sp>
      <p:pic>
        <p:nvPicPr>
          <p:cNvPr id="18" name="Imagem 17"/>
          <p:cNvPicPr>
            <a:picLocks noChangeAspect="1"/>
          </p:cNvPicPr>
          <p:nvPr/>
        </p:nvPicPr>
        <p:blipFill>
          <a:blip r:embed="rId3"/>
          <a:stretch>
            <a:fillRect/>
          </a:stretch>
        </p:blipFill>
        <p:spPr>
          <a:xfrm>
            <a:off x="813691" y="1401799"/>
            <a:ext cx="4575798" cy="22455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Imagem 12"/>
          <p:cNvPicPr>
            <a:picLocks noChangeAspect="1"/>
          </p:cNvPicPr>
          <p:nvPr/>
        </p:nvPicPr>
        <p:blipFill rotWithShape="1">
          <a:blip r:embed="rId4"/>
          <a:srcRect l="1250" r="1250"/>
          <a:stretch/>
        </p:blipFill>
        <p:spPr>
          <a:xfrm>
            <a:off x="603908" y="4188149"/>
            <a:ext cx="4995365" cy="18437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6" name="Imagem 15"/>
          <p:cNvPicPr>
            <a:picLocks noChangeAspect="1"/>
          </p:cNvPicPr>
          <p:nvPr/>
        </p:nvPicPr>
        <p:blipFill rotWithShape="1">
          <a:blip r:embed="rId5"/>
          <a:srcRect l="1979" t="18109" r="11927" b="4102"/>
          <a:stretch/>
        </p:blipFill>
        <p:spPr>
          <a:xfrm>
            <a:off x="6773655" y="4209931"/>
            <a:ext cx="4575798" cy="1800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Retângulo 19"/>
          <p:cNvSpPr/>
          <p:nvPr/>
        </p:nvSpPr>
        <p:spPr>
          <a:xfrm rot="21202591">
            <a:off x="7306069" y="5619409"/>
            <a:ext cx="2061828" cy="176362"/>
          </a:xfrm>
          <a:prstGeom prst="rect">
            <a:avLst/>
          </a:prstGeom>
          <a:solidFill>
            <a:srgbClr val="FF0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p:cNvSpPr/>
          <p:nvPr/>
        </p:nvSpPr>
        <p:spPr>
          <a:xfrm rot="21202591">
            <a:off x="1222407" y="5431964"/>
            <a:ext cx="1099480" cy="176362"/>
          </a:xfrm>
          <a:prstGeom prst="rect">
            <a:avLst/>
          </a:prstGeom>
          <a:solidFill>
            <a:srgbClr val="FF0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p:cNvSpPr/>
          <p:nvPr/>
        </p:nvSpPr>
        <p:spPr>
          <a:xfrm rot="21202591">
            <a:off x="1313673" y="2689797"/>
            <a:ext cx="1595896" cy="176362"/>
          </a:xfrm>
          <a:prstGeom prst="rect">
            <a:avLst/>
          </a:prstGeom>
          <a:solidFill>
            <a:srgbClr val="FF0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Imagem 20"/>
          <p:cNvPicPr>
            <a:picLocks noChangeAspect="1"/>
          </p:cNvPicPr>
          <p:nvPr/>
        </p:nvPicPr>
        <p:blipFill rotWithShape="1">
          <a:blip r:embed="rId6">
            <a:extLst>
              <a:ext uri="{28A0092B-C50C-407E-A947-70E740481C1C}">
                <a14:useLocalDpi xmlns:a14="http://schemas.microsoft.com/office/drawing/2010/main" val="0"/>
              </a:ext>
            </a:extLst>
          </a:blip>
          <a:srcRect l="2449" t="68591" r="68215" b="2782"/>
          <a:stretch/>
        </p:blipFill>
        <p:spPr>
          <a:xfrm>
            <a:off x="5018581" y="3645024"/>
            <a:ext cx="736234" cy="718448"/>
          </a:xfrm>
          <a:prstGeom prst="rect">
            <a:avLst/>
          </a:prstGeom>
        </p:spPr>
      </p:pic>
      <p:pic>
        <p:nvPicPr>
          <p:cNvPr id="25" name="Imagem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934417" y="3655358"/>
            <a:ext cx="855212" cy="855212"/>
          </a:xfrm>
          <a:prstGeom prst="rect">
            <a:avLst/>
          </a:prstGeom>
        </p:spPr>
      </p:pic>
      <p:pic>
        <p:nvPicPr>
          <p:cNvPr id="26" name="Imagem 25"/>
          <p:cNvPicPr>
            <a:picLocks noChangeAspect="1"/>
          </p:cNvPicPr>
          <p:nvPr/>
        </p:nvPicPr>
        <p:blipFill rotWithShape="1">
          <a:blip r:embed="rId6">
            <a:extLst>
              <a:ext uri="{28A0092B-C50C-407E-A947-70E740481C1C}">
                <a14:useLocalDpi xmlns:a14="http://schemas.microsoft.com/office/drawing/2010/main" val="0"/>
              </a:ext>
            </a:extLst>
          </a:blip>
          <a:srcRect l="2449" t="68591" r="68215" b="2782"/>
          <a:stretch/>
        </p:blipFill>
        <p:spPr>
          <a:xfrm>
            <a:off x="4719619" y="946332"/>
            <a:ext cx="736234" cy="718448"/>
          </a:xfrm>
          <a:prstGeom prst="rect">
            <a:avLst/>
          </a:prstGeom>
        </p:spPr>
      </p:pic>
      <p:pic>
        <p:nvPicPr>
          <p:cNvPr id="30" name="Imagem 29"/>
          <p:cNvPicPr>
            <a:picLocks noChangeAspect="1"/>
          </p:cNvPicPr>
          <p:nvPr/>
        </p:nvPicPr>
        <p:blipFill rotWithShape="1">
          <a:blip r:embed="rId8"/>
          <a:srcRect l="6859" r="6859" b="8956"/>
          <a:stretch/>
        </p:blipFill>
        <p:spPr>
          <a:xfrm>
            <a:off x="6767875" y="1611363"/>
            <a:ext cx="4587358" cy="18264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1" name="Retângulo 30"/>
          <p:cNvSpPr/>
          <p:nvPr/>
        </p:nvSpPr>
        <p:spPr>
          <a:xfrm rot="21202591">
            <a:off x="7898334" y="2402082"/>
            <a:ext cx="2208812" cy="176362"/>
          </a:xfrm>
          <a:prstGeom prst="rect">
            <a:avLst/>
          </a:prstGeom>
          <a:solidFill>
            <a:srgbClr val="FF0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Imagem 31"/>
          <p:cNvPicPr>
            <a:picLocks noChangeAspect="1"/>
          </p:cNvPicPr>
          <p:nvPr/>
        </p:nvPicPr>
        <p:blipFill rotWithShape="1">
          <a:blip r:embed="rId6">
            <a:extLst>
              <a:ext uri="{28A0092B-C50C-407E-A947-70E740481C1C}">
                <a14:useLocalDpi xmlns:a14="http://schemas.microsoft.com/office/drawing/2010/main" val="0"/>
              </a:ext>
            </a:extLst>
          </a:blip>
          <a:srcRect l="2449" t="68591" r="68215" b="2782"/>
          <a:stretch/>
        </p:blipFill>
        <p:spPr>
          <a:xfrm>
            <a:off x="10934417" y="958818"/>
            <a:ext cx="736234" cy="718448"/>
          </a:xfrm>
          <a:prstGeom prst="rect">
            <a:avLst/>
          </a:prstGeom>
        </p:spPr>
      </p:pic>
    </p:spTree>
    <p:extLst>
      <p:ext uri="{BB962C8B-B14F-4D97-AF65-F5344CB8AC3E}">
        <p14:creationId xmlns:p14="http://schemas.microsoft.com/office/powerpoint/2010/main" val="91328946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P spid="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Other contributions</a:t>
            </a:r>
            <a:endParaRPr lang="en-US" noProof="0"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72</a:t>
            </a:fld>
            <a:endParaRPr lang="nl-NL"/>
          </a:p>
        </p:txBody>
      </p:sp>
      <p:pic>
        <p:nvPicPr>
          <p:cNvPr id="17" name="Imagem 16"/>
          <p:cNvPicPr>
            <a:picLocks noChangeAspect="1"/>
          </p:cNvPicPr>
          <p:nvPr/>
        </p:nvPicPr>
        <p:blipFill>
          <a:blip r:embed="rId2"/>
          <a:stretch>
            <a:fillRect/>
          </a:stretch>
        </p:blipFill>
        <p:spPr>
          <a:xfrm>
            <a:off x="9667404" y="1837443"/>
            <a:ext cx="2140912" cy="2880316"/>
          </a:xfrm>
          <a:prstGeom prst="rect">
            <a:avLst/>
          </a:prstGeom>
        </p:spPr>
      </p:pic>
      <p:sp>
        <p:nvSpPr>
          <p:cNvPr id="14" name="Chave direita 13"/>
          <p:cNvSpPr/>
          <p:nvPr/>
        </p:nvSpPr>
        <p:spPr>
          <a:xfrm rot="5400000">
            <a:off x="9429751" y="2849489"/>
            <a:ext cx="293483" cy="4367074"/>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6" name="Grupo 5"/>
          <p:cNvGrpSpPr/>
          <p:nvPr/>
        </p:nvGrpSpPr>
        <p:grpSpPr>
          <a:xfrm>
            <a:off x="2757113" y="1837158"/>
            <a:ext cx="6944619" cy="2897685"/>
            <a:chOff x="2757113" y="1837158"/>
            <a:chExt cx="6944619" cy="2897685"/>
          </a:xfrm>
        </p:grpSpPr>
        <p:pic>
          <p:nvPicPr>
            <p:cNvPr id="3" name="Imagem 2"/>
            <p:cNvPicPr>
              <a:picLocks noChangeAspect="1"/>
            </p:cNvPicPr>
            <p:nvPr/>
          </p:nvPicPr>
          <p:blipFill>
            <a:blip r:embed="rId3"/>
            <a:stretch>
              <a:fillRect/>
            </a:stretch>
          </p:blipFill>
          <p:spPr>
            <a:xfrm>
              <a:off x="5021932" y="1837158"/>
              <a:ext cx="2221244" cy="2880886"/>
            </a:xfrm>
            <a:prstGeom prst="rect">
              <a:avLst/>
            </a:prstGeom>
          </p:spPr>
        </p:pic>
        <p:pic>
          <p:nvPicPr>
            <p:cNvPr id="5" name="Imagem 4"/>
            <p:cNvPicPr>
              <a:picLocks noChangeAspect="1"/>
            </p:cNvPicPr>
            <p:nvPr/>
          </p:nvPicPr>
          <p:blipFill>
            <a:blip r:embed="rId4"/>
            <a:stretch>
              <a:fillRect/>
            </a:stretch>
          </p:blipFill>
          <p:spPr>
            <a:xfrm>
              <a:off x="2757113" y="1837443"/>
              <a:ext cx="2026404" cy="2880316"/>
            </a:xfrm>
            <a:prstGeom prst="rect">
              <a:avLst/>
            </a:prstGeom>
          </p:spPr>
        </p:pic>
        <p:pic>
          <p:nvPicPr>
            <p:cNvPr id="21" name="Imagem 20"/>
            <p:cNvPicPr>
              <a:picLocks noChangeAspect="1"/>
            </p:cNvPicPr>
            <p:nvPr/>
          </p:nvPicPr>
          <p:blipFill>
            <a:blip r:embed="rId5"/>
            <a:stretch>
              <a:fillRect/>
            </a:stretch>
          </p:blipFill>
          <p:spPr>
            <a:xfrm>
              <a:off x="7479366" y="1853385"/>
              <a:ext cx="2222366" cy="2881458"/>
            </a:xfrm>
            <a:prstGeom prst="rect">
              <a:avLst/>
            </a:prstGeom>
          </p:spPr>
        </p:pic>
      </p:grpSp>
      <p:sp>
        <p:nvSpPr>
          <p:cNvPr id="19" name="Chave direita 18"/>
          <p:cNvSpPr/>
          <p:nvPr/>
        </p:nvSpPr>
        <p:spPr>
          <a:xfrm rot="5400000">
            <a:off x="3594054" y="1720659"/>
            <a:ext cx="293483" cy="6624734"/>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25" name="Imagem 24"/>
          <p:cNvPicPr>
            <a:picLocks noChangeAspect="1"/>
          </p:cNvPicPr>
          <p:nvPr/>
        </p:nvPicPr>
        <p:blipFill>
          <a:blip r:embed="rId6"/>
          <a:stretch>
            <a:fillRect/>
          </a:stretch>
        </p:blipFill>
        <p:spPr>
          <a:xfrm>
            <a:off x="343719" y="1906516"/>
            <a:ext cx="2156936" cy="2880318"/>
          </a:xfrm>
          <a:prstGeom prst="rect">
            <a:avLst/>
          </a:prstGeom>
        </p:spPr>
      </p:pic>
      <p:grpSp>
        <p:nvGrpSpPr>
          <p:cNvPr id="28" name="Grupo 27"/>
          <p:cNvGrpSpPr/>
          <p:nvPr/>
        </p:nvGrpSpPr>
        <p:grpSpPr>
          <a:xfrm>
            <a:off x="9051503" y="5288221"/>
            <a:ext cx="1099328" cy="1099328"/>
            <a:chOff x="9051503" y="5251391"/>
            <a:chExt cx="1099328" cy="1099328"/>
          </a:xfrm>
        </p:grpSpPr>
        <p:pic>
          <p:nvPicPr>
            <p:cNvPr id="29" name="Imagem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51503" y="5251391"/>
              <a:ext cx="883304" cy="883304"/>
            </a:xfrm>
            <a:prstGeom prst="rect">
              <a:avLst/>
            </a:prstGeom>
          </p:spPr>
        </p:pic>
        <p:pic>
          <p:nvPicPr>
            <p:cNvPr id="30" name="Imagem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8783" y="5918671"/>
              <a:ext cx="432048" cy="432048"/>
            </a:xfrm>
            <a:prstGeom prst="rect">
              <a:avLst/>
            </a:prstGeom>
          </p:spPr>
        </p:pic>
      </p:grpSp>
      <p:grpSp>
        <p:nvGrpSpPr>
          <p:cNvPr id="31" name="Grupo 30"/>
          <p:cNvGrpSpPr/>
          <p:nvPr/>
        </p:nvGrpSpPr>
        <p:grpSpPr>
          <a:xfrm>
            <a:off x="3290863" y="5288221"/>
            <a:ext cx="1099328" cy="1099328"/>
            <a:chOff x="9051503" y="5251391"/>
            <a:chExt cx="1099328" cy="1099328"/>
          </a:xfrm>
        </p:grpSpPr>
        <p:pic>
          <p:nvPicPr>
            <p:cNvPr id="32" name="Imagem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51503" y="5251391"/>
              <a:ext cx="883304" cy="883304"/>
            </a:xfrm>
            <a:prstGeom prst="rect">
              <a:avLst/>
            </a:prstGeom>
          </p:spPr>
        </p:pic>
        <p:pic>
          <p:nvPicPr>
            <p:cNvPr id="33" name="Imagem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8783" y="5918671"/>
              <a:ext cx="432048" cy="432048"/>
            </a:xfrm>
            <a:prstGeom prst="rect">
              <a:avLst/>
            </a:prstGeom>
          </p:spPr>
        </p:pic>
      </p:grpSp>
    </p:spTree>
    <p:extLst>
      <p:ext uri="{BB962C8B-B14F-4D97-AF65-F5344CB8AC3E}">
        <p14:creationId xmlns:p14="http://schemas.microsoft.com/office/powerpoint/2010/main" val="264616124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xograma: Processo 17"/>
          <p:cNvSpPr/>
          <p:nvPr/>
        </p:nvSpPr>
        <p:spPr>
          <a:xfrm>
            <a:off x="3277498" y="1353936"/>
            <a:ext cx="2376264" cy="1707742"/>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to Reuse</a:t>
            </a:r>
          </a:p>
        </p:txBody>
      </p:sp>
      <p:sp>
        <p:nvSpPr>
          <p:cNvPr id="21" name="Fluxograma: Processo 20"/>
          <p:cNvSpPr/>
          <p:nvPr/>
        </p:nvSpPr>
        <p:spPr>
          <a:xfrm>
            <a:off x="3277498" y="4097589"/>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from Differences</a:t>
            </a:r>
          </a:p>
        </p:txBody>
      </p:sp>
      <p:sp>
        <p:nvSpPr>
          <p:cNvPr id="23" name="Fluxograma: Processo 22"/>
          <p:cNvSpPr/>
          <p:nvPr/>
        </p:nvSpPr>
        <p:spPr>
          <a:xfrm>
            <a:off x="6841894" y="4097589"/>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by Sampling</a:t>
            </a:r>
          </a:p>
        </p:txBody>
      </p:sp>
      <p:sp>
        <p:nvSpPr>
          <p:cNvPr id="26" name="Título 1"/>
          <p:cNvSpPr>
            <a:spLocks noGrp="1"/>
          </p:cNvSpPr>
          <p:nvPr>
            <p:ph type="title"/>
          </p:nvPr>
        </p:nvSpPr>
        <p:spPr/>
        <p:txBody>
          <a:bodyPr/>
          <a:lstStyle/>
          <a:p>
            <a:r>
              <a:rPr lang="en-US" dirty="0"/>
              <a:t>Future Work</a:t>
            </a:r>
            <a:endParaRPr lang="pt-BR" dirty="0"/>
          </a:p>
        </p:txBody>
      </p:sp>
      <p:cxnSp>
        <p:nvCxnSpPr>
          <p:cNvPr id="14" name="Conector de seta reta 13"/>
          <p:cNvCxnSpPr/>
          <p:nvPr/>
        </p:nvCxnSpPr>
        <p:spPr>
          <a:xfrm flipH="1">
            <a:off x="7381954" y="4946471"/>
            <a:ext cx="856589" cy="3467"/>
          </a:xfrm>
          <a:prstGeom prst="straightConnector1">
            <a:avLst/>
          </a:prstGeom>
          <a:ln w="38100">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5530" y="1828091"/>
            <a:ext cx="1800200" cy="1089120"/>
          </a:xfrm>
          <a:prstGeom prst="rect">
            <a:avLst/>
          </a:prstGeom>
        </p:spPr>
      </p:pic>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7251" y="4794984"/>
            <a:ext cx="1896758" cy="782412"/>
          </a:xfrm>
          <a:prstGeom prst="rect">
            <a:avLst/>
          </a:prstGeom>
        </p:spPr>
      </p:pic>
      <p:pic>
        <p:nvPicPr>
          <p:cNvPr id="34" name="Imagem 33"/>
          <p:cNvPicPr>
            <a:picLocks noChangeAspect="1"/>
          </p:cNvPicPr>
          <p:nvPr/>
        </p:nvPicPr>
        <p:blipFill rotWithShape="1">
          <a:blip r:embed="rId5"/>
          <a:srcRect b="15092"/>
          <a:stretch/>
        </p:blipFill>
        <p:spPr>
          <a:xfrm>
            <a:off x="6932295" y="4825373"/>
            <a:ext cx="2195462" cy="721634"/>
          </a:xfrm>
          <a:prstGeom prst="rect">
            <a:avLst/>
          </a:prstGeom>
        </p:spPr>
      </p:pic>
      <p:cxnSp>
        <p:nvCxnSpPr>
          <p:cNvPr id="20" name="Conector de seta reta 19"/>
          <p:cNvCxnSpPr>
            <a:stCxn id="23" idx="1"/>
            <a:endCxn id="21" idx="3"/>
          </p:cNvCxnSpPr>
          <p:nvPr/>
        </p:nvCxnSpPr>
        <p:spPr>
          <a:xfrm flipH="1">
            <a:off x="5653762" y="4930740"/>
            <a:ext cx="1188132" cy="0"/>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18" idx="2"/>
            <a:endCxn id="21" idx="0"/>
          </p:cNvCxnSpPr>
          <p:nvPr/>
        </p:nvCxnSpPr>
        <p:spPr>
          <a:xfrm>
            <a:off x="4465630" y="3061678"/>
            <a:ext cx="0" cy="1035911"/>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8" idx="3"/>
            <a:endCxn id="23" idx="0"/>
          </p:cNvCxnSpPr>
          <p:nvPr/>
        </p:nvCxnSpPr>
        <p:spPr>
          <a:xfrm>
            <a:off x="5653762" y="2207807"/>
            <a:ext cx="2376264" cy="1889782"/>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0" y="6150114"/>
            <a:ext cx="12198350" cy="707886"/>
          </a:xfrm>
          <a:prstGeom prst="rect">
            <a:avLst/>
          </a:prstGeom>
          <a:solidFill>
            <a:srgbClr val="1094AB"/>
          </a:solidFill>
        </p:spPr>
        <p:txBody>
          <a:bodyPr wrap="square" anchor="b">
            <a:spAutoFit/>
          </a:bodyPr>
          <a:lstStyle/>
          <a:p>
            <a:r>
              <a:rPr lang="en-US" sz="1000" dirty="0">
                <a:solidFill>
                  <a:schemeClr val="bg1"/>
                </a:solidFill>
              </a:rPr>
              <a:t>M. </a:t>
            </a:r>
            <a:r>
              <a:rPr lang="en-US" sz="1000" dirty="0" err="1">
                <a:solidFill>
                  <a:schemeClr val="bg1"/>
                </a:solidFill>
              </a:rPr>
              <a:t>Isberner</a:t>
            </a:r>
            <a:r>
              <a:rPr lang="en-US" sz="1000" dirty="0">
                <a:solidFill>
                  <a:schemeClr val="bg1"/>
                </a:solidFill>
              </a:rPr>
              <a:t>, F. </a:t>
            </a:r>
            <a:r>
              <a:rPr lang="en-US" sz="1000" dirty="0" err="1">
                <a:solidFill>
                  <a:schemeClr val="bg1"/>
                </a:solidFill>
              </a:rPr>
              <a:t>Howar</a:t>
            </a:r>
            <a:r>
              <a:rPr lang="en-US" sz="1000" dirty="0">
                <a:solidFill>
                  <a:schemeClr val="bg1"/>
                </a:solidFill>
              </a:rPr>
              <a:t>, and B. Steffen, ‘The TTT Algorithm: A Redundancy-Free Approach to Active Automata Learning’, in Runtime Verification, 2014</a:t>
            </a:r>
          </a:p>
          <a:p>
            <a:r>
              <a:rPr lang="en-US" sz="1000" dirty="0">
                <a:solidFill>
                  <a:schemeClr val="bg1"/>
                </a:solidFill>
              </a:rPr>
              <a:t>C. D. N. Damasceno, ‘Learning From Families: Inferring Behavioral Variability From Software Product Lines’, presented at the PhD Symposium at Integrated Formal Methods, Bergen, Norway, 2019.</a:t>
            </a:r>
          </a:p>
          <a:p>
            <a:r>
              <a:rPr lang="en-US" sz="1000" dirty="0">
                <a:solidFill>
                  <a:schemeClr val="bg1"/>
                </a:solidFill>
              </a:rPr>
              <a:t>M. Al-</a:t>
            </a:r>
            <a:r>
              <a:rPr lang="en-US" sz="1000" dirty="0" err="1">
                <a:solidFill>
                  <a:schemeClr val="bg1"/>
                </a:solidFill>
              </a:rPr>
              <a:t>Hajjaji</a:t>
            </a:r>
            <a:r>
              <a:rPr lang="en-US" sz="1000" dirty="0">
                <a:solidFill>
                  <a:schemeClr val="bg1"/>
                </a:solidFill>
              </a:rPr>
              <a:t>, S. </a:t>
            </a:r>
            <a:r>
              <a:rPr lang="en-US" sz="1000" dirty="0" err="1">
                <a:solidFill>
                  <a:schemeClr val="bg1"/>
                </a:solidFill>
              </a:rPr>
              <a:t>Krieter</a:t>
            </a:r>
            <a:r>
              <a:rPr lang="en-US" sz="1000" dirty="0">
                <a:solidFill>
                  <a:schemeClr val="bg1"/>
                </a:solidFill>
              </a:rPr>
              <a:t>, T. </a:t>
            </a:r>
            <a:r>
              <a:rPr lang="en-US" sz="1000" dirty="0" err="1">
                <a:solidFill>
                  <a:schemeClr val="bg1"/>
                </a:solidFill>
              </a:rPr>
              <a:t>Thüm</a:t>
            </a:r>
            <a:r>
              <a:rPr lang="en-US" sz="1000" dirty="0">
                <a:solidFill>
                  <a:schemeClr val="bg1"/>
                </a:solidFill>
              </a:rPr>
              <a:t>, M. </a:t>
            </a:r>
            <a:r>
              <a:rPr lang="en-US" sz="1000" dirty="0" err="1">
                <a:solidFill>
                  <a:schemeClr val="bg1"/>
                </a:solidFill>
              </a:rPr>
              <a:t>Lochau</a:t>
            </a:r>
            <a:r>
              <a:rPr lang="en-US" sz="1000" dirty="0">
                <a:solidFill>
                  <a:schemeClr val="bg1"/>
                </a:solidFill>
              </a:rPr>
              <a:t>, and G. </a:t>
            </a:r>
            <a:r>
              <a:rPr lang="en-US" sz="1000" dirty="0" err="1">
                <a:solidFill>
                  <a:schemeClr val="bg1"/>
                </a:solidFill>
              </a:rPr>
              <a:t>Saake</a:t>
            </a:r>
            <a:r>
              <a:rPr lang="en-US" sz="1000" dirty="0">
                <a:solidFill>
                  <a:schemeClr val="bg1"/>
                </a:solidFill>
              </a:rPr>
              <a:t>, ‘</a:t>
            </a:r>
            <a:r>
              <a:rPr lang="en-US" sz="1000" dirty="0" err="1">
                <a:solidFill>
                  <a:schemeClr val="bg1"/>
                </a:solidFill>
              </a:rPr>
              <a:t>IncLing</a:t>
            </a:r>
            <a:r>
              <a:rPr lang="en-US" sz="1000" dirty="0">
                <a:solidFill>
                  <a:schemeClr val="bg1"/>
                </a:solidFill>
              </a:rPr>
              <a:t>: Efficient Product-Line Testing Using Incremental Pairwise Sampling’, in Proceedings of the GPCE 2016</a:t>
            </a:r>
          </a:p>
          <a:p>
            <a:r>
              <a:rPr lang="pt-BR" sz="1000" dirty="0">
                <a:solidFill>
                  <a:schemeClr val="bg1"/>
                </a:solidFill>
              </a:rPr>
              <a:t>G. </a:t>
            </a:r>
            <a:r>
              <a:rPr lang="pt-BR" sz="1000" dirty="0" err="1">
                <a:solidFill>
                  <a:schemeClr val="bg1"/>
                </a:solidFill>
              </a:rPr>
              <a:t>Shu</a:t>
            </a:r>
            <a:r>
              <a:rPr lang="pt-BR" sz="1000" dirty="0">
                <a:solidFill>
                  <a:schemeClr val="bg1"/>
                </a:solidFill>
              </a:rPr>
              <a:t> </a:t>
            </a:r>
            <a:r>
              <a:rPr lang="pt-BR" sz="1000" dirty="0" err="1">
                <a:solidFill>
                  <a:schemeClr val="bg1"/>
                </a:solidFill>
              </a:rPr>
              <a:t>and</a:t>
            </a:r>
            <a:r>
              <a:rPr lang="pt-BR" sz="1000" dirty="0">
                <a:solidFill>
                  <a:schemeClr val="bg1"/>
                </a:solidFill>
              </a:rPr>
              <a:t> D. Lee, ‘Network </a:t>
            </a:r>
            <a:r>
              <a:rPr lang="pt-BR" sz="1000" dirty="0" err="1">
                <a:solidFill>
                  <a:schemeClr val="bg1"/>
                </a:solidFill>
              </a:rPr>
              <a:t>Protocol</a:t>
            </a:r>
            <a:r>
              <a:rPr lang="pt-BR" sz="1000" dirty="0">
                <a:solidFill>
                  <a:schemeClr val="bg1"/>
                </a:solidFill>
              </a:rPr>
              <a:t> System </a:t>
            </a:r>
            <a:r>
              <a:rPr lang="pt-BR" sz="1000" dirty="0" err="1">
                <a:solidFill>
                  <a:schemeClr val="bg1"/>
                </a:solidFill>
              </a:rPr>
              <a:t>Fingerprinting</a:t>
            </a:r>
            <a:r>
              <a:rPr lang="pt-BR" sz="1000" dirty="0">
                <a:solidFill>
                  <a:schemeClr val="bg1"/>
                </a:solidFill>
              </a:rPr>
              <a:t> - A Formal Approach’, in </a:t>
            </a:r>
            <a:r>
              <a:rPr lang="pt-BR" sz="1000" dirty="0" err="1">
                <a:solidFill>
                  <a:schemeClr val="bg1"/>
                </a:solidFill>
              </a:rPr>
              <a:t>Proceedings</a:t>
            </a:r>
            <a:r>
              <a:rPr lang="pt-BR" sz="1000" dirty="0">
                <a:solidFill>
                  <a:schemeClr val="bg1"/>
                </a:solidFill>
              </a:rPr>
              <a:t> </a:t>
            </a:r>
            <a:r>
              <a:rPr lang="pt-BR" sz="1000" dirty="0" err="1">
                <a:solidFill>
                  <a:schemeClr val="bg1"/>
                </a:solidFill>
              </a:rPr>
              <a:t>of</a:t>
            </a:r>
            <a:r>
              <a:rPr lang="pt-BR" sz="1000" dirty="0">
                <a:solidFill>
                  <a:schemeClr val="bg1"/>
                </a:solidFill>
              </a:rPr>
              <a:t> </a:t>
            </a:r>
            <a:r>
              <a:rPr lang="pt-BR" sz="1000" dirty="0" err="1">
                <a:solidFill>
                  <a:schemeClr val="bg1"/>
                </a:solidFill>
              </a:rPr>
              <a:t>the</a:t>
            </a:r>
            <a:r>
              <a:rPr lang="pt-BR" sz="1000" dirty="0">
                <a:solidFill>
                  <a:schemeClr val="bg1"/>
                </a:solidFill>
              </a:rPr>
              <a:t> IEEE INFOCOM 2006</a:t>
            </a:r>
          </a:p>
        </p:txBody>
      </p:sp>
      <p:grpSp>
        <p:nvGrpSpPr>
          <p:cNvPr id="22" name="Grupo 21"/>
          <p:cNvGrpSpPr/>
          <p:nvPr/>
        </p:nvGrpSpPr>
        <p:grpSpPr>
          <a:xfrm>
            <a:off x="5655336" y="1091789"/>
            <a:ext cx="3240360" cy="1008112"/>
            <a:chOff x="5666514" y="1091789"/>
            <a:chExt cx="3240360" cy="1008112"/>
          </a:xfrm>
        </p:grpSpPr>
        <p:sp>
          <p:nvSpPr>
            <p:cNvPr id="24" name="Fluxograma: Processo 23"/>
            <p:cNvSpPr/>
            <p:nvPr/>
          </p:nvSpPr>
          <p:spPr>
            <a:xfrm>
              <a:off x="6530610" y="1091789"/>
              <a:ext cx="2376264" cy="1008112"/>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t>Adaptive Learning for Discrimination Tree-Based Methods</a:t>
              </a:r>
            </a:p>
          </p:txBody>
        </p:sp>
        <p:cxnSp>
          <p:nvCxnSpPr>
            <p:cNvPr id="28" name="Conector de seta reta 27"/>
            <p:cNvCxnSpPr>
              <a:stCxn id="24" idx="1"/>
            </p:cNvCxnSpPr>
            <p:nvPr/>
          </p:nvCxnSpPr>
          <p:spPr>
            <a:xfrm flipH="1">
              <a:off x="5666514" y="1595845"/>
              <a:ext cx="864096" cy="0"/>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9" name="Imagem 28"/>
          <p:cNvPicPr>
            <a:picLocks noChangeAspect="1"/>
          </p:cNvPicPr>
          <p:nvPr/>
        </p:nvPicPr>
        <p:blipFill>
          <a:blip r:embed="rId6"/>
          <a:stretch>
            <a:fillRect/>
          </a:stretch>
        </p:blipFill>
        <p:spPr>
          <a:xfrm>
            <a:off x="9718334" y="461253"/>
            <a:ext cx="1952625" cy="2733675"/>
          </a:xfrm>
          <a:prstGeom prst="rect">
            <a:avLst/>
          </a:prstGeom>
          <a:ln w="28575">
            <a:solidFill>
              <a:srgbClr val="FF0000"/>
            </a:solidFill>
            <a:prstDash val="lgDash"/>
          </a:ln>
        </p:spPr>
      </p:pic>
      <p:grpSp>
        <p:nvGrpSpPr>
          <p:cNvPr id="30" name="Grupo 29"/>
          <p:cNvGrpSpPr/>
          <p:nvPr/>
        </p:nvGrpSpPr>
        <p:grpSpPr>
          <a:xfrm>
            <a:off x="231229" y="2413155"/>
            <a:ext cx="4216363" cy="1122678"/>
            <a:chOff x="6349494" y="4346484"/>
            <a:chExt cx="4216363" cy="1122678"/>
          </a:xfrm>
        </p:grpSpPr>
        <p:sp>
          <p:nvSpPr>
            <p:cNvPr id="31" name="Fluxograma: Processo 30"/>
            <p:cNvSpPr/>
            <p:nvPr/>
          </p:nvSpPr>
          <p:spPr>
            <a:xfrm>
              <a:off x="6349494" y="4346484"/>
              <a:ext cx="2376264" cy="1008112"/>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600" dirty="0"/>
                <a:t>Active </a:t>
              </a:r>
              <a:r>
                <a:rPr lang="pt-BR" sz="1600" dirty="0" err="1"/>
                <a:t>family</a:t>
              </a:r>
              <a:r>
                <a:rPr lang="pt-BR" sz="1600" dirty="0"/>
                <a:t> </a:t>
              </a:r>
              <a:r>
                <a:rPr lang="pt-BR" sz="1600" dirty="0" err="1"/>
                <a:t>model</a:t>
              </a:r>
              <a:r>
                <a:rPr lang="pt-BR" sz="1600" dirty="0"/>
                <a:t> </a:t>
              </a:r>
              <a:r>
                <a:rPr lang="pt-BR" sz="1600" dirty="0" err="1"/>
                <a:t>learning</a:t>
              </a:r>
              <a:endParaRPr lang="en-GB" sz="1600" dirty="0"/>
            </a:p>
          </p:txBody>
        </p:sp>
        <p:cxnSp>
          <p:nvCxnSpPr>
            <p:cNvPr id="32" name="Conector de seta reta 31"/>
            <p:cNvCxnSpPr>
              <a:stCxn id="31" idx="3"/>
            </p:cNvCxnSpPr>
            <p:nvPr/>
          </p:nvCxnSpPr>
          <p:spPr>
            <a:xfrm>
              <a:off x="8725758" y="4850540"/>
              <a:ext cx="1840099" cy="618622"/>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Espaço Reservado para Número de Slide 3"/>
          <p:cNvSpPr>
            <a:spLocks noGrp="1"/>
          </p:cNvSpPr>
          <p:nvPr>
            <p:ph type="sldNum" sz="quarter" idx="4"/>
          </p:nvPr>
        </p:nvSpPr>
        <p:spPr/>
        <p:txBody>
          <a:bodyPr/>
          <a:lstStyle/>
          <a:p>
            <a:fld id="{5EE7099E-8998-4851-915A-4F4831808297}" type="slidenum">
              <a:rPr lang="nl-NL" smtClean="0"/>
              <a:pPr/>
              <a:t>73</a:t>
            </a:fld>
            <a:endParaRPr lang="nl-NL"/>
          </a:p>
        </p:txBody>
      </p:sp>
      <p:pic>
        <p:nvPicPr>
          <p:cNvPr id="38" name="Imagem 37"/>
          <p:cNvPicPr>
            <a:picLocks noChangeAspect="1"/>
          </p:cNvPicPr>
          <p:nvPr/>
        </p:nvPicPr>
        <p:blipFill>
          <a:blip r:embed="rId7"/>
          <a:stretch>
            <a:fillRect/>
          </a:stretch>
        </p:blipFill>
        <p:spPr>
          <a:xfrm>
            <a:off x="7538142" y="220147"/>
            <a:ext cx="4399559" cy="3280373"/>
          </a:xfrm>
          <a:prstGeom prst="rect">
            <a:avLst/>
          </a:prstGeom>
          <a:ln w="28575">
            <a:solidFill>
              <a:srgbClr val="FF0000"/>
            </a:solidFill>
            <a:prstDash val="lgDash"/>
          </a:ln>
        </p:spPr>
      </p:pic>
      <p:grpSp>
        <p:nvGrpSpPr>
          <p:cNvPr id="39" name="Grupo 38"/>
          <p:cNvGrpSpPr/>
          <p:nvPr/>
        </p:nvGrpSpPr>
        <p:grpSpPr>
          <a:xfrm>
            <a:off x="4520427" y="3169584"/>
            <a:ext cx="2411868" cy="1715105"/>
            <a:chOff x="2369682" y="2174473"/>
            <a:chExt cx="3115862" cy="1715105"/>
          </a:xfrm>
        </p:grpSpPr>
        <p:sp>
          <p:nvSpPr>
            <p:cNvPr id="40" name="Fluxograma: Processo 39"/>
            <p:cNvSpPr/>
            <p:nvPr/>
          </p:nvSpPr>
          <p:spPr>
            <a:xfrm>
              <a:off x="3068185" y="2174473"/>
              <a:ext cx="1675136" cy="753328"/>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t>Incremental </a:t>
              </a:r>
              <a:r>
                <a:rPr lang="pt-BR" sz="1400" dirty="0" err="1"/>
                <a:t>Configurable</a:t>
              </a:r>
              <a:r>
                <a:rPr lang="pt-BR" sz="1400" dirty="0"/>
                <a:t> Queries</a:t>
              </a:r>
              <a:endParaRPr lang="en-GB" sz="1400" dirty="0"/>
            </a:p>
          </p:txBody>
        </p:sp>
        <p:cxnSp>
          <p:nvCxnSpPr>
            <p:cNvPr id="41" name="Conector de seta reta 40"/>
            <p:cNvCxnSpPr>
              <a:stCxn id="40" idx="2"/>
            </p:cNvCxnSpPr>
            <p:nvPr/>
          </p:nvCxnSpPr>
          <p:spPr>
            <a:xfrm>
              <a:off x="3905753" y="2927801"/>
              <a:ext cx="827546" cy="961777"/>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ector de seta reta 42"/>
            <p:cNvCxnSpPr>
              <a:stCxn id="40" idx="3"/>
            </p:cNvCxnSpPr>
            <p:nvPr/>
          </p:nvCxnSpPr>
          <p:spPr>
            <a:xfrm flipV="1">
              <a:off x="4743321" y="2229701"/>
              <a:ext cx="742223" cy="321436"/>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de seta reta 51"/>
            <p:cNvCxnSpPr>
              <a:stCxn id="40" idx="1"/>
            </p:cNvCxnSpPr>
            <p:nvPr/>
          </p:nvCxnSpPr>
          <p:spPr>
            <a:xfrm flipH="1">
              <a:off x="2369682" y="2551137"/>
              <a:ext cx="698503" cy="26070"/>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upo 73"/>
          <p:cNvGrpSpPr/>
          <p:nvPr/>
        </p:nvGrpSpPr>
        <p:grpSpPr>
          <a:xfrm>
            <a:off x="231229" y="3559283"/>
            <a:ext cx="4266610" cy="1195245"/>
            <a:chOff x="6349494" y="4159351"/>
            <a:chExt cx="4266610" cy="1195245"/>
          </a:xfrm>
        </p:grpSpPr>
        <p:sp>
          <p:nvSpPr>
            <p:cNvPr id="75" name="Fluxograma: Processo 74"/>
            <p:cNvSpPr/>
            <p:nvPr/>
          </p:nvSpPr>
          <p:spPr>
            <a:xfrm>
              <a:off x="6349494" y="4346484"/>
              <a:ext cx="2376264" cy="1008112"/>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600" dirty="0" err="1"/>
                <a:t>Fingerprinting</a:t>
              </a:r>
              <a:r>
                <a:rPr lang="pt-BR" sz="1600" dirty="0"/>
                <a:t> </a:t>
              </a:r>
              <a:r>
                <a:rPr lang="pt-BR" sz="1600" dirty="0" err="1"/>
                <a:t>evolving</a:t>
              </a:r>
              <a:r>
                <a:rPr lang="pt-BR" sz="1600" dirty="0"/>
                <a:t> systems</a:t>
              </a:r>
              <a:endParaRPr lang="en-GB" sz="1600" dirty="0"/>
            </a:p>
          </p:txBody>
        </p:sp>
        <p:cxnSp>
          <p:nvCxnSpPr>
            <p:cNvPr id="76" name="Conector de seta reta 75"/>
            <p:cNvCxnSpPr>
              <a:stCxn id="75" idx="3"/>
            </p:cNvCxnSpPr>
            <p:nvPr/>
          </p:nvCxnSpPr>
          <p:spPr>
            <a:xfrm flipV="1">
              <a:off x="8725758" y="4159351"/>
              <a:ext cx="1890346" cy="691189"/>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25962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0" presetClass="entr" presetSubtype="0" fill="hold" nodeType="with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animEffect transition="in" filter="fade">
                                      <p:cBhvr>
                                        <p:cTn id="23" dur="500"/>
                                        <p:tgtEl>
                                          <p:spTgt spid="19">
                                            <p:txEl>
                                              <p:pRg st="1" end="1"/>
                                            </p:txEl>
                                          </p:spTgt>
                                        </p:tgtEl>
                                      </p:cBhvr>
                                    </p:animEffect>
                                  </p:childTnLst>
                                </p:cTn>
                              </p:par>
                              <p:par>
                                <p:cTn id="24" presetID="10" presetClass="exit" presetSubtype="0" fill="hold" nodeType="withEffect">
                                  <p:stCondLst>
                                    <p:cond delay="0"/>
                                  </p:stCondLst>
                                  <p:childTnLst>
                                    <p:animEffect transition="out" filter="fade">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par>
                                <p:cTn id="27" presetID="53" presetClass="entr" presetSubtype="16"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30"/>
                                        </p:tgtEl>
                                      </p:cBhvr>
                                    </p:animEffect>
                                    <p:set>
                                      <p:cBhvr>
                                        <p:cTn id="39" dur="1" fill="hold">
                                          <p:stCondLst>
                                            <p:cond delay="499"/>
                                          </p:stCondLst>
                                        </p:cTn>
                                        <p:tgtEl>
                                          <p:spTgt spid="30"/>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9">
                                            <p:txEl>
                                              <p:pRg st="2" end="2"/>
                                            </p:txEl>
                                          </p:spTgt>
                                        </p:tgtEl>
                                        <p:attrNameLst>
                                          <p:attrName>style.visibility</p:attrName>
                                        </p:attrNameLst>
                                      </p:cBhvr>
                                      <p:to>
                                        <p:strVal val="visible"/>
                                      </p:to>
                                    </p:set>
                                    <p:animEffect transition="in" filter="fade">
                                      <p:cBhvr>
                                        <p:cTn id="42" dur="500"/>
                                        <p:tgtEl>
                                          <p:spTgt spid="19">
                                            <p:txEl>
                                              <p:pRg st="2" end="2"/>
                                            </p:txEl>
                                          </p:spTgt>
                                        </p:tgtEl>
                                      </p:cBhvr>
                                    </p:animEffect>
                                  </p:childTnLst>
                                </p:cTn>
                              </p:par>
                              <p:par>
                                <p:cTn id="43" presetID="10" presetClass="exit" presetSubtype="0" fill="hold" nodeType="with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500" fill="hold"/>
                                        <p:tgtEl>
                                          <p:spTgt spid="39"/>
                                        </p:tgtEl>
                                        <p:attrNameLst>
                                          <p:attrName>ppt_w</p:attrName>
                                        </p:attrNameLst>
                                      </p:cBhvr>
                                      <p:tavLst>
                                        <p:tav tm="0">
                                          <p:val>
                                            <p:fltVal val="0"/>
                                          </p:val>
                                        </p:tav>
                                        <p:tav tm="100000">
                                          <p:val>
                                            <p:strVal val="#ppt_w"/>
                                          </p:val>
                                        </p:tav>
                                      </p:tavLst>
                                    </p:anim>
                                    <p:anim calcmode="lin" valueType="num">
                                      <p:cBhvr>
                                        <p:cTn id="49" dur="500" fill="hold"/>
                                        <p:tgtEl>
                                          <p:spTgt spid="39"/>
                                        </p:tgtEl>
                                        <p:attrNameLst>
                                          <p:attrName>ppt_h</p:attrName>
                                        </p:attrNameLst>
                                      </p:cBhvr>
                                      <p:tavLst>
                                        <p:tav tm="0">
                                          <p:val>
                                            <p:fltVal val="0"/>
                                          </p:val>
                                        </p:tav>
                                        <p:tav tm="100000">
                                          <p:val>
                                            <p:strVal val="#ppt_h"/>
                                          </p:val>
                                        </p:tav>
                                      </p:tavLst>
                                    </p:anim>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p:cTn id="55" dur="500" fill="hold"/>
                                        <p:tgtEl>
                                          <p:spTgt spid="74"/>
                                        </p:tgtEl>
                                        <p:attrNameLst>
                                          <p:attrName>ppt_w</p:attrName>
                                        </p:attrNameLst>
                                      </p:cBhvr>
                                      <p:tavLst>
                                        <p:tav tm="0">
                                          <p:val>
                                            <p:fltVal val="0"/>
                                          </p:val>
                                        </p:tav>
                                        <p:tav tm="100000">
                                          <p:val>
                                            <p:strVal val="#ppt_w"/>
                                          </p:val>
                                        </p:tav>
                                      </p:tavLst>
                                    </p:anim>
                                    <p:anim calcmode="lin" valueType="num">
                                      <p:cBhvr>
                                        <p:cTn id="56" dur="500" fill="hold"/>
                                        <p:tgtEl>
                                          <p:spTgt spid="74"/>
                                        </p:tgtEl>
                                        <p:attrNameLst>
                                          <p:attrName>ppt_h</p:attrName>
                                        </p:attrNameLst>
                                      </p:cBhvr>
                                      <p:tavLst>
                                        <p:tav tm="0">
                                          <p:val>
                                            <p:fltVal val="0"/>
                                          </p:val>
                                        </p:tav>
                                        <p:tav tm="100000">
                                          <p:val>
                                            <p:strVal val="#ppt_h"/>
                                          </p:val>
                                        </p:tav>
                                      </p:tavLst>
                                    </p:anim>
                                    <p:animEffect transition="in" filter="fade">
                                      <p:cBhvr>
                                        <p:cTn id="57" dur="500"/>
                                        <p:tgtEl>
                                          <p:spTgt spid="74"/>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xEl>
                                              <p:pRg st="3" end="3"/>
                                            </p:txEl>
                                          </p:spTgt>
                                        </p:tgtEl>
                                        <p:attrNameLst>
                                          <p:attrName>style.visibility</p:attrName>
                                        </p:attrNameLst>
                                      </p:cBhvr>
                                      <p:to>
                                        <p:strVal val="visible"/>
                                      </p:to>
                                    </p:set>
                                    <p:animEffect transition="in" filter="fade">
                                      <p:cBhvr>
                                        <p:cTn id="60" dur="500"/>
                                        <p:tgtEl>
                                          <p:spTgt spid="19">
                                            <p:txEl>
                                              <p:pRg st="3" end="3"/>
                                            </p:txEl>
                                          </p:spTgt>
                                        </p:tgtEl>
                                      </p:cBhvr>
                                    </p:animEffect>
                                  </p:childTnLst>
                                </p:cTn>
                              </p:par>
                              <p:par>
                                <p:cTn id="61" presetID="10" presetClass="exit" presetSubtype="0" fill="hold" nodeType="withEffect">
                                  <p:stCondLst>
                                    <p:cond delay="0"/>
                                  </p:stCondLst>
                                  <p:childTnLst>
                                    <p:animEffect transition="out" filter="fade">
                                      <p:cBhvr>
                                        <p:cTn id="62" dur="500"/>
                                        <p:tgtEl>
                                          <p:spTgt spid="39"/>
                                        </p:tgtEl>
                                      </p:cBhvr>
                                    </p:animEffect>
                                    <p:set>
                                      <p:cBhvr>
                                        <p:cTn id="63"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6"/>
          <p:cNvSpPr>
            <a:spLocks noGrp="1"/>
          </p:cNvSpPr>
          <p:nvPr>
            <p:ph type="body" sz="quarter" idx="13"/>
          </p:nvPr>
        </p:nvSpPr>
        <p:spPr/>
        <p:txBody>
          <a:bodyPr/>
          <a:lstStyle/>
          <a:p>
            <a:r>
              <a:rPr lang="en-GB" dirty="0"/>
              <a:t>	</a:t>
            </a:r>
            <a:endParaRPr lang="pt-BR" dirty="0"/>
          </a:p>
        </p:txBody>
      </p:sp>
      <p:sp>
        <p:nvSpPr>
          <p:cNvPr id="6" name="Espaço Reservado para Texto 5"/>
          <p:cNvSpPr>
            <a:spLocks noGrp="1"/>
          </p:cNvSpPr>
          <p:nvPr>
            <p:ph type="body" sz="quarter" idx="12"/>
          </p:nvPr>
        </p:nvSpPr>
        <p:spPr/>
        <p:txBody>
          <a:bodyPr/>
          <a:lstStyle/>
          <a:p>
            <a:endParaRPr lang="pt-BR" dirty="0"/>
          </a:p>
        </p:txBody>
      </p:sp>
      <p:sp>
        <p:nvSpPr>
          <p:cNvPr id="5" name="Título 4"/>
          <p:cNvSpPr>
            <a:spLocks noGrp="1"/>
          </p:cNvSpPr>
          <p:nvPr>
            <p:ph type="title"/>
          </p:nvPr>
        </p:nvSpPr>
        <p:spPr/>
        <p:txBody>
          <a:bodyPr/>
          <a:lstStyle/>
          <a:p>
            <a:r>
              <a:rPr lang="en-GB" dirty="0"/>
              <a:t>Thank you</a:t>
            </a:r>
            <a:endParaRPr lang="pt-BR" dirty="0"/>
          </a:p>
        </p:txBody>
      </p:sp>
      <p:sp>
        <p:nvSpPr>
          <p:cNvPr id="8" name="Espaço Reservado para Texto 7"/>
          <p:cNvSpPr>
            <a:spLocks noGrp="1"/>
          </p:cNvSpPr>
          <p:nvPr>
            <p:ph type="body" sz="quarter" idx="14"/>
          </p:nvPr>
        </p:nvSpPr>
        <p:spPr/>
        <p:txBody>
          <a:bodyPr/>
          <a:lstStyle/>
          <a:p>
            <a:r>
              <a:rPr lang="en-GB" dirty="0"/>
              <a:t>Questions?</a:t>
            </a:r>
            <a:endParaRPr lang="pt-BR"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74</a:t>
            </a:fld>
            <a:endParaRPr lang="nl-NL"/>
          </a:p>
        </p:txBody>
      </p:sp>
      <p:grpSp>
        <p:nvGrpSpPr>
          <p:cNvPr id="13" name="Grupo 12"/>
          <p:cNvGrpSpPr/>
          <p:nvPr/>
        </p:nvGrpSpPr>
        <p:grpSpPr>
          <a:xfrm>
            <a:off x="10171087" y="1492129"/>
            <a:ext cx="1706484" cy="1768632"/>
            <a:chOff x="10046496" y="735716"/>
            <a:chExt cx="1959003" cy="2030348"/>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065" y="735716"/>
              <a:ext cx="741434" cy="737552"/>
            </a:xfrm>
            <a:prstGeom prst="roundRect">
              <a:avLst>
                <a:gd name="adj" fmla="val 8594"/>
              </a:avLst>
            </a:prstGeom>
            <a:solidFill>
              <a:schemeClr val="bg1"/>
            </a:solidFill>
            <a:ln>
              <a:noFill/>
            </a:ln>
            <a:effectLst/>
          </p:spPr>
        </p:pic>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8559" y="1562351"/>
              <a:ext cx="1196940" cy="530643"/>
            </a:xfrm>
            <a:prstGeom prst="roundRect">
              <a:avLst>
                <a:gd name="adj" fmla="val 8594"/>
              </a:avLst>
            </a:prstGeom>
            <a:solidFill>
              <a:schemeClr val="bg1"/>
            </a:solidFill>
            <a:ln>
              <a:noFill/>
            </a:ln>
            <a:effectLst/>
          </p:spPr>
        </p:pic>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6496" y="2150378"/>
              <a:ext cx="1959003" cy="615686"/>
            </a:xfrm>
            <a:prstGeom prst="roundRect">
              <a:avLst>
                <a:gd name="adj" fmla="val 8594"/>
              </a:avLst>
            </a:prstGeom>
            <a:solidFill>
              <a:schemeClr val="bg1"/>
            </a:solidFill>
            <a:ln>
              <a:noFill/>
            </a:ln>
            <a:effectLst/>
          </p:spPr>
        </p:pic>
      </p:grpSp>
      <p:grpSp>
        <p:nvGrpSpPr>
          <p:cNvPr id="15" name="Grupo 14"/>
          <p:cNvGrpSpPr/>
          <p:nvPr/>
        </p:nvGrpSpPr>
        <p:grpSpPr>
          <a:xfrm>
            <a:off x="7722430" y="1563146"/>
            <a:ext cx="1966107" cy="1626599"/>
            <a:chOff x="7938595" y="3583622"/>
            <a:chExt cx="2348220" cy="1942729"/>
          </a:xfrm>
        </p:grpSpPr>
        <p:pic>
          <p:nvPicPr>
            <p:cNvPr id="10"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2784" y="3583622"/>
              <a:ext cx="1154031" cy="604029"/>
            </a:xfrm>
            <a:prstGeom prst="roundRect">
              <a:avLst>
                <a:gd name="adj" fmla="val 8594"/>
              </a:avLst>
            </a:prstGeom>
            <a:solidFill>
              <a:schemeClr val="bg1"/>
            </a:solidFill>
            <a:ln>
              <a:noFill/>
            </a:ln>
            <a:effectLst/>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8595" y="4899269"/>
              <a:ext cx="2348220" cy="627082"/>
            </a:xfrm>
            <a:prstGeom prst="roundRect">
              <a:avLst>
                <a:gd name="adj" fmla="val 8594"/>
              </a:avLst>
            </a:prstGeom>
            <a:solidFill>
              <a:schemeClr val="bg1"/>
            </a:solidFill>
            <a:ln>
              <a:noFill/>
            </a:ln>
            <a:effectLst/>
          </p:spPr>
        </p:pic>
        <p:pic>
          <p:nvPicPr>
            <p:cNvPr id="12"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4607" y="4258823"/>
              <a:ext cx="1872208" cy="610337"/>
            </a:xfrm>
            <a:prstGeom prst="roundRect">
              <a:avLst>
                <a:gd name="adj" fmla="val 8594"/>
              </a:avLst>
            </a:prstGeom>
            <a:solidFill>
              <a:schemeClr val="bg1"/>
            </a:solidFill>
            <a:ln>
              <a:noFill/>
            </a:ln>
            <a:effectLst/>
          </p:spPr>
        </p:pic>
      </p:grpSp>
    </p:spTree>
    <p:extLst>
      <p:ext uri="{BB962C8B-B14F-4D97-AF65-F5344CB8AC3E}">
        <p14:creationId xmlns:p14="http://schemas.microsoft.com/office/powerpoint/2010/main" val="8966711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Research Problem</a:t>
            </a:r>
          </a:p>
        </p:txBody>
      </p:sp>
      <p:sp>
        <p:nvSpPr>
          <p:cNvPr id="5" name="Espaço Reservado para Texto Vertical 4"/>
          <p:cNvSpPr>
            <a:spLocks noGrp="1"/>
          </p:cNvSpPr>
          <p:nvPr>
            <p:ph type="body" orient="vert" idx="1"/>
          </p:nvPr>
        </p:nvSpPr>
        <p:spPr/>
        <p:txBody>
          <a:bodyPr anchor="ctr">
            <a:normAutofit/>
          </a:bodyPr>
          <a:lstStyle/>
          <a:p>
            <a:pPr marL="0" indent="0" algn="ctr">
              <a:lnSpc>
                <a:spcPct val="150000"/>
              </a:lnSpc>
              <a:buNone/>
            </a:pPr>
            <a:r>
              <a:rPr lang="en-US" sz="4000" i="1" noProof="0" dirty="0"/>
              <a:t>How can we efficiently and effectively learn finite state machines specifying the behavior of an evolving system?</a:t>
            </a:r>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8</a:t>
            </a:fld>
            <a:endParaRPr lang="nl-NL"/>
          </a:p>
        </p:txBody>
      </p:sp>
    </p:spTree>
    <p:extLst>
      <p:ext uri="{BB962C8B-B14F-4D97-AF65-F5344CB8AC3E}">
        <p14:creationId xmlns:p14="http://schemas.microsoft.com/office/powerpoint/2010/main" val="257572993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1"/>
          <p:cNvSpPr>
            <a:spLocks noGrp="1"/>
          </p:cNvSpPr>
          <p:nvPr>
            <p:ph type="title"/>
          </p:nvPr>
        </p:nvSpPr>
        <p:spPr/>
        <p:txBody>
          <a:bodyPr/>
          <a:lstStyle/>
          <a:p>
            <a:r>
              <a:rPr lang="en-US" dirty="0"/>
              <a:t>Research Objectives</a:t>
            </a:r>
            <a:endParaRPr lang="pt-BR" dirty="0"/>
          </a:p>
        </p:txBody>
      </p:sp>
      <p:sp>
        <p:nvSpPr>
          <p:cNvPr id="4" name="Espaço Reservado para Número de Slide 3"/>
          <p:cNvSpPr>
            <a:spLocks noGrp="1"/>
          </p:cNvSpPr>
          <p:nvPr>
            <p:ph type="sldNum" sz="quarter" idx="4"/>
          </p:nvPr>
        </p:nvSpPr>
        <p:spPr/>
        <p:txBody>
          <a:bodyPr/>
          <a:lstStyle/>
          <a:p>
            <a:fld id="{5EE7099E-8998-4851-915A-4F4831808297}" type="slidenum">
              <a:rPr lang="nl-NL" smtClean="0"/>
              <a:pPr/>
              <a:t>9</a:t>
            </a:fld>
            <a:endParaRPr lang="nl-NL" dirty="0"/>
          </a:p>
        </p:txBody>
      </p:sp>
      <p:sp>
        <p:nvSpPr>
          <p:cNvPr id="11" name="Fluxograma: Processo 10"/>
          <p:cNvSpPr/>
          <p:nvPr/>
        </p:nvSpPr>
        <p:spPr>
          <a:xfrm>
            <a:off x="3074839" y="1395310"/>
            <a:ext cx="2376264" cy="1707742"/>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to Reuse</a:t>
            </a:r>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871" y="1806908"/>
            <a:ext cx="1800200" cy="1089120"/>
          </a:xfrm>
          <a:prstGeom prst="rect">
            <a:avLst/>
          </a:prstGeom>
        </p:spPr>
      </p:pic>
      <p:cxnSp>
        <p:nvCxnSpPr>
          <p:cNvPr id="14" name="Conector de seta reta 13"/>
          <p:cNvCxnSpPr>
            <a:stCxn id="13" idx="1"/>
            <a:endCxn id="9" idx="3"/>
          </p:cNvCxnSpPr>
          <p:nvPr/>
        </p:nvCxnSpPr>
        <p:spPr>
          <a:xfrm flipH="1">
            <a:off x="5451103" y="4972114"/>
            <a:ext cx="1188132" cy="0"/>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Fluxograma: Processo 8"/>
          <p:cNvSpPr/>
          <p:nvPr/>
        </p:nvSpPr>
        <p:spPr>
          <a:xfrm>
            <a:off x="3074839"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from Differences</a:t>
            </a:r>
          </a:p>
        </p:txBody>
      </p:sp>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4592" y="4849961"/>
            <a:ext cx="1896758" cy="782412"/>
          </a:xfrm>
          <a:prstGeom prst="rect">
            <a:avLst/>
          </a:prstGeom>
        </p:spPr>
      </p:pic>
      <p:sp>
        <p:nvSpPr>
          <p:cNvPr id="13" name="Fluxograma: Processo 12"/>
          <p:cNvSpPr/>
          <p:nvPr/>
        </p:nvSpPr>
        <p:spPr>
          <a:xfrm>
            <a:off x="6639235" y="4138963"/>
            <a:ext cx="2376264" cy="1666301"/>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dirty="0"/>
              <a:t>Learning by Sampling</a:t>
            </a:r>
          </a:p>
        </p:txBody>
      </p:sp>
      <p:pic>
        <p:nvPicPr>
          <p:cNvPr id="34" name="Imagem 33"/>
          <p:cNvPicPr>
            <a:picLocks noChangeAspect="1"/>
          </p:cNvPicPr>
          <p:nvPr/>
        </p:nvPicPr>
        <p:blipFill rotWithShape="1">
          <a:blip r:embed="rId5"/>
          <a:srcRect b="15092"/>
          <a:stretch/>
        </p:blipFill>
        <p:spPr>
          <a:xfrm>
            <a:off x="6729636" y="4925436"/>
            <a:ext cx="2195462" cy="721634"/>
          </a:xfrm>
          <a:prstGeom prst="rect">
            <a:avLst/>
          </a:prstGeom>
        </p:spPr>
      </p:pic>
      <p:cxnSp>
        <p:nvCxnSpPr>
          <p:cNvPr id="3" name="Conector de seta reta 2"/>
          <p:cNvCxnSpPr>
            <a:stCxn id="11" idx="2"/>
            <a:endCxn id="9" idx="0"/>
          </p:cNvCxnSpPr>
          <p:nvPr/>
        </p:nvCxnSpPr>
        <p:spPr>
          <a:xfrm>
            <a:off x="4262971" y="3103052"/>
            <a:ext cx="0" cy="1035911"/>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11" idx="3"/>
            <a:endCxn id="13" idx="0"/>
          </p:cNvCxnSpPr>
          <p:nvPr/>
        </p:nvCxnSpPr>
        <p:spPr>
          <a:xfrm>
            <a:off x="5451103" y="2249181"/>
            <a:ext cx="2376264" cy="1889782"/>
          </a:xfrm>
          <a:prstGeom prst="straightConnector1">
            <a:avLst/>
          </a:prstGeom>
          <a:ln w="38100">
            <a:solidFill>
              <a:schemeClr val="bg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0600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10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10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10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4" presetClass="emph" presetSubtype="0" fill="hold" grpId="0" nodeType="clickEffect">
                                  <p:stCondLst>
                                    <p:cond delay="0"/>
                                  </p:stCondLst>
                                  <p:childTnLst>
                                    <p:animClr clrSpc="hsl" dir="cw">
                                      <p:cBhvr override="childStyle">
                                        <p:cTn id="17" dur="500" fill="hold"/>
                                        <p:tgtEl>
                                          <p:spTgt spid="11"/>
                                        </p:tgtEl>
                                        <p:attrNameLst>
                                          <p:attrName>style.color</p:attrName>
                                        </p:attrNameLst>
                                      </p:cBhvr>
                                      <p:by>
                                        <p:hsl h="0" s="-12549" l="-25098"/>
                                      </p:by>
                                    </p:animClr>
                                    <p:animClr clrSpc="hsl" dir="cw">
                                      <p:cBhvr>
                                        <p:cTn id="18" dur="500" fill="hold"/>
                                        <p:tgtEl>
                                          <p:spTgt spid="11"/>
                                        </p:tgtEl>
                                        <p:attrNameLst>
                                          <p:attrName>fillcolor</p:attrName>
                                        </p:attrNameLst>
                                      </p:cBhvr>
                                      <p:by>
                                        <p:hsl h="0" s="-12549" l="-25098"/>
                                      </p:by>
                                    </p:animClr>
                                    <p:animClr clrSpc="hsl" dir="cw">
                                      <p:cBhvr>
                                        <p:cTn id="19" dur="500" fill="hold"/>
                                        <p:tgtEl>
                                          <p:spTgt spid="11"/>
                                        </p:tgtEl>
                                        <p:attrNameLst>
                                          <p:attrName>stroke.color</p:attrName>
                                        </p:attrNameLst>
                                      </p:cBhvr>
                                      <p:by>
                                        <p:hsl h="0" s="-12549" l="-25098"/>
                                      </p:by>
                                    </p:animClr>
                                    <p:set>
                                      <p:cBhvr>
                                        <p:cTn id="20"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Apresentação2" id="{6CC385EA-8BE9-4039-84EC-580D31ABEFE8}" vid="{B56F8BBE-EF8D-49AF-980C-F903713275D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ICMC-USP Template</Template>
  <TotalTime>12380</TotalTime>
  <Words>4523</Words>
  <Application>Microsoft Office PowerPoint</Application>
  <PresentationFormat>Custom</PresentationFormat>
  <Paragraphs>487</Paragraphs>
  <Slides>74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Georgia</vt:lpstr>
      <vt:lpstr>Minion</vt:lpstr>
      <vt:lpstr>OCR A Extended</vt:lpstr>
      <vt:lpstr>Wingdings</vt:lpstr>
      <vt:lpstr>Corporate template-set Universiteit Leiden</vt:lpstr>
      <vt:lpstr>Learning finite state machine models of evolving systems:  From evolution over time to variability in space</vt:lpstr>
      <vt:lpstr>Agenda</vt:lpstr>
      <vt:lpstr>Introduction</vt:lpstr>
      <vt:lpstr>Introduction</vt:lpstr>
      <vt:lpstr>Introduction</vt:lpstr>
      <vt:lpstr>Introduction</vt:lpstr>
      <vt:lpstr>Introduction</vt:lpstr>
      <vt:lpstr>Research Problem</vt:lpstr>
      <vt:lpstr>Research Objectives</vt:lpstr>
      <vt:lpstr>Learning to Reuse</vt:lpstr>
      <vt:lpstr>Context (Learning to Reuse)</vt:lpstr>
      <vt:lpstr>Research Problem (Learning to Reuse)</vt:lpstr>
      <vt:lpstr>Contribution (Learning to Reuse)</vt:lpstr>
      <vt:lpstr>Model Learning</vt:lpstr>
      <vt:lpstr>System Under Learning</vt:lpstr>
      <vt:lpstr>Model Learning</vt:lpstr>
      <vt:lpstr>PowerPoint Presentation</vt:lpstr>
      <vt:lpstr>Model Learning for Evolving Systems</vt:lpstr>
      <vt:lpstr>Model Learning for Evolving Systems</vt:lpstr>
      <vt:lpstr>Adaptive Model Learning</vt:lpstr>
      <vt:lpstr>Partial-Dynamic L∗M algorithm</vt:lpstr>
      <vt:lpstr>1) On-the-fly exploration of the reused OT</vt:lpstr>
      <vt:lpstr>1) On-the-fly exploration of the reused OT</vt:lpstr>
      <vt:lpstr>1) On-the-fly exploration of the reused OT</vt:lpstr>
      <vt:lpstr>2) Build the experiment cover tree</vt:lpstr>
      <vt:lpstr>2) Build the experiment cover tree</vt:lpstr>
      <vt:lpstr>2) Build the experiment cover tree</vt:lpstr>
      <vt:lpstr>3) Starting L∗M using the outcomes of ∂L∗M </vt:lpstr>
      <vt:lpstr>PowerPoint Presentation</vt:lpstr>
      <vt:lpstr>Empirical Evaluation (Research Questions)</vt:lpstr>
      <vt:lpstr>Subject Systems</vt:lpstr>
      <vt:lpstr>Analysis of Results (Average number of MQs)</vt:lpstr>
      <vt:lpstr>Summary (Learning to Reuse)</vt:lpstr>
      <vt:lpstr>Research Objectives</vt:lpstr>
      <vt:lpstr>Learning from Difference</vt:lpstr>
      <vt:lpstr>Context (Learning from Difference)</vt:lpstr>
      <vt:lpstr>Context (Learning from Difference)</vt:lpstr>
      <vt:lpstr>Context (Learning from Difference)</vt:lpstr>
      <vt:lpstr>Research Problem (Learning from Difference)</vt:lpstr>
      <vt:lpstr>Contribution (Learning from Difference)</vt:lpstr>
      <vt:lpstr>Featured Finite State Machines (FFSM)</vt:lpstr>
      <vt:lpstr>FFSM Difference (FFSM Diff)</vt:lpstr>
      <vt:lpstr>State-based model comparison (LTS Diff  algorithm)</vt:lpstr>
      <vt:lpstr>State-based model comparison (LTS Diff  algorithm)</vt:lpstr>
      <vt:lpstr>State-based model comparison (LTS Diff  algorithm)</vt:lpstr>
      <vt:lpstr>State-based model comparison (LTS Diff  algorithm)</vt:lpstr>
      <vt:lpstr>The FFSM Diff  algorithm</vt:lpstr>
      <vt:lpstr>The FFSM Diff  algorithm</vt:lpstr>
      <vt:lpstr>PowerPoint Presentation</vt:lpstr>
      <vt:lpstr>Empirical Evaluation</vt:lpstr>
      <vt:lpstr>Empirical Evaluation</vt:lpstr>
      <vt:lpstr>Subject Systems</vt:lpstr>
      <vt:lpstr>Analysis of Results (RQ1 – Size of Product Pairs)</vt:lpstr>
      <vt:lpstr>Analysis of Results (RQ2 – Configuration similarity)</vt:lpstr>
      <vt:lpstr>Analysis of Results (RQ3 – Size of Handcrafted models)</vt:lpstr>
      <vt:lpstr>Analysis of Results (RQ3 – Size of Handcrafted models)</vt:lpstr>
      <vt:lpstr>Analysis of Results (RQ3 – Size of Handcrafted models)</vt:lpstr>
      <vt:lpstr>Summary (Learning from Difference)</vt:lpstr>
      <vt:lpstr>Research Objectives</vt:lpstr>
      <vt:lpstr>Learning by Sampling</vt:lpstr>
      <vt:lpstr>Context (Learning by Sampling)</vt:lpstr>
      <vt:lpstr>Research Problem (Learning by Sampling)</vt:lpstr>
      <vt:lpstr>Contribution (Learning by Sampling)</vt:lpstr>
      <vt:lpstr>PowerPoint Presentation</vt:lpstr>
      <vt:lpstr>Empirical Evaluation</vt:lpstr>
      <vt:lpstr>Subject Systems</vt:lpstr>
      <vt:lpstr>Analysis of Results (RQ4 – Learning by Sampling)</vt:lpstr>
      <vt:lpstr>Summary (Learning by Sampling)</vt:lpstr>
      <vt:lpstr>Final Remarks and Future Work</vt:lpstr>
      <vt:lpstr>Contributions of this PhD Thesis</vt:lpstr>
      <vt:lpstr>The main publications of this PhD Thesis</vt:lpstr>
      <vt:lpstr>Other contributions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finite state machine models of evolving systems:  From evolution over time to variability in space</dc:title>
  <dc:creator>Conta da Microsoft</dc:creator>
  <cp:lastModifiedBy>Diego Damasceno</cp:lastModifiedBy>
  <cp:revision>340</cp:revision>
  <cp:lastPrinted>2020-08-08T13:13:38Z</cp:lastPrinted>
  <dcterms:created xsi:type="dcterms:W3CDTF">2020-06-22T12:59:55Z</dcterms:created>
  <dcterms:modified xsi:type="dcterms:W3CDTF">2023-05-07T16:06:01Z</dcterms:modified>
</cp:coreProperties>
</file>